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92" r:id="rId3"/>
    <p:sldId id="302" r:id="rId4"/>
    <p:sldId id="293" r:id="rId5"/>
    <p:sldId id="304" r:id="rId6"/>
    <p:sldId id="322" r:id="rId7"/>
    <p:sldId id="323" r:id="rId8"/>
    <p:sldId id="324" r:id="rId9"/>
    <p:sldId id="355" r:id="rId10"/>
    <p:sldId id="350" r:id="rId11"/>
    <p:sldId id="408" r:id="rId12"/>
    <p:sldId id="349" r:id="rId13"/>
    <p:sldId id="344" r:id="rId14"/>
    <p:sldId id="405" r:id="rId15"/>
    <p:sldId id="407" r:id="rId16"/>
    <p:sldId id="406" r:id="rId17"/>
    <p:sldId id="348" r:id="rId18"/>
    <p:sldId id="373" r:id="rId19"/>
    <p:sldId id="362" r:id="rId20"/>
    <p:sldId id="360" r:id="rId21"/>
    <p:sldId id="325" r:id="rId22"/>
    <p:sldId id="351" r:id="rId23"/>
    <p:sldId id="353" r:id="rId24"/>
    <p:sldId id="370" r:id="rId25"/>
    <p:sldId id="308" r:id="rId26"/>
    <p:sldId id="345" r:id="rId27"/>
    <p:sldId id="303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51506" autoAdjust="0"/>
  </p:normalViewPr>
  <p:slideViewPr>
    <p:cSldViewPr>
      <p:cViewPr varScale="1">
        <p:scale>
          <a:sx n="76" d="100"/>
          <a:sy n="76" d="100"/>
        </p:scale>
        <p:origin x="2628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 varScale="1">
        <p:scale>
          <a:sx n="101" d="100"/>
          <a:sy n="101" d="100"/>
        </p:scale>
        <p:origin x="-2568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1E7BF7-D880-4167-BA43-2522B5F6BC6D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C096B0-EE65-497B-BC6B-6CA38B669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819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Charles </a:t>
            </a:r>
            <a:r>
              <a:rPr lang="en-US" dirty="0" err="1"/>
              <a:t>elliot</a:t>
            </a:r>
            <a:r>
              <a:rPr lang="en-US" dirty="0"/>
              <a:t> </a:t>
            </a:r>
          </a:p>
          <a:p>
            <a:r>
              <a:rPr lang="en-US" dirty="0"/>
              <a:t>Oliver </a:t>
            </a:r>
            <a:r>
              <a:rPr lang="en-US" dirty="0" err="1"/>
              <a:t>wendel</a:t>
            </a:r>
            <a:r>
              <a:rPr lang="en-US" dirty="0"/>
              <a:t> </a:t>
            </a:r>
            <a:r>
              <a:rPr lang="en-US" dirty="0" err="1"/>
              <a:t>holmes</a:t>
            </a:r>
            <a:endParaRPr lang="en-US" dirty="0"/>
          </a:p>
          <a:p>
            <a:r>
              <a:rPr lang="en-US" dirty="0"/>
              <a:t>Physician alexander</a:t>
            </a:r>
          </a:p>
          <a:p>
            <a:r>
              <a:rPr lang="en-US" dirty="0"/>
              <a:t>Presbyterian minister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096B0-EE65-497B-BC6B-6CA38B6695A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915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27608-ED8F-4F5B-8EBB-E3EAFFE3BFA0}" type="datetimeFigureOut">
              <a:rPr lang="en-US" smtClean="0"/>
              <a:t>9/8/2020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0333A-2485-4CB9-A1C9-F5F10363E0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2516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27608-ED8F-4F5B-8EBB-E3EAFFE3BFA0}" type="datetimeFigureOut">
              <a:rPr lang="en-US" smtClean="0"/>
              <a:t>9/8/2020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0333A-2485-4CB9-A1C9-F5F10363E0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719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27608-ED8F-4F5B-8EBB-E3EAFFE3BFA0}" type="datetimeFigureOut">
              <a:rPr lang="en-US" smtClean="0"/>
              <a:t>9/8/2020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0333A-2485-4CB9-A1C9-F5F10363E0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485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27608-ED8F-4F5B-8EBB-E3EAFFE3BFA0}" type="datetimeFigureOut">
              <a:rPr lang="en-US" smtClean="0"/>
              <a:t>9/8/2020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0333A-2485-4CB9-A1C9-F5F10363E0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578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27608-ED8F-4F5B-8EBB-E3EAFFE3BFA0}" type="datetimeFigureOut">
              <a:rPr lang="en-US" smtClean="0"/>
              <a:t>9/8/2020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0333A-2485-4CB9-A1C9-F5F10363E0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542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27608-ED8F-4F5B-8EBB-E3EAFFE3BFA0}" type="datetimeFigureOut">
              <a:rPr lang="en-US" smtClean="0"/>
              <a:t>9/8/2020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0333A-2485-4CB9-A1C9-F5F10363E0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907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27608-ED8F-4F5B-8EBB-E3EAFFE3BFA0}" type="datetimeFigureOut">
              <a:rPr lang="en-US" smtClean="0"/>
              <a:t>9/8/2020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0333A-2485-4CB9-A1C9-F5F10363E0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931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27608-ED8F-4F5B-8EBB-E3EAFFE3BFA0}" type="datetimeFigureOut">
              <a:rPr lang="en-US" smtClean="0"/>
              <a:t>9/8/2020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0333A-2485-4CB9-A1C9-F5F10363E0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32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27608-ED8F-4F5B-8EBB-E3EAFFE3BFA0}" type="datetimeFigureOut">
              <a:rPr lang="en-US" smtClean="0"/>
              <a:t>9/8/2020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0333A-2485-4CB9-A1C9-F5F10363E0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208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27608-ED8F-4F5B-8EBB-E3EAFFE3BFA0}" type="datetimeFigureOut">
              <a:rPr lang="en-US" smtClean="0"/>
              <a:t>9/8/2020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0333A-2485-4CB9-A1C9-F5F10363E0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765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27608-ED8F-4F5B-8EBB-E3EAFFE3BFA0}" type="datetimeFigureOut">
              <a:rPr lang="en-US" smtClean="0"/>
              <a:t>9/8/2020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0333A-2485-4CB9-A1C9-F5F10363E0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161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A27608-ED8F-4F5B-8EBB-E3EAFFE3BFA0}" type="datetimeFigureOut">
              <a:rPr lang="en-US" smtClean="0"/>
              <a:t>9/8/2020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E0333A-2485-4CB9-A1C9-F5F10363E0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1653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6858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 i="1" dirty="0"/>
              <a:t>Sacerdos Filius</a:t>
            </a:r>
            <a:br>
              <a:rPr lang="en-US" dirty="0"/>
            </a:br>
            <a:r>
              <a:rPr lang="en-US" dirty="0"/>
              <a:t>Physicians</a:t>
            </a:r>
            <a:br>
              <a:rPr lang="en-US" dirty="0"/>
            </a:br>
            <a:r>
              <a:rPr lang="en-US" dirty="0"/>
              <a:t>  Sons </a:t>
            </a:r>
            <a:r>
              <a:rPr lang="en-US" sz="1100" dirty="0"/>
              <a:t>and  Grandsons  </a:t>
            </a:r>
            <a:r>
              <a:rPr lang="en-US" dirty="0"/>
              <a:t>of  Clergymen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334000"/>
            <a:ext cx="6400800" cy="1219200"/>
          </a:xfrm>
        </p:spPr>
        <p:txBody>
          <a:bodyPr/>
          <a:lstStyle/>
          <a:p>
            <a:r>
              <a:rPr lang="en-US" dirty="0"/>
              <a:t>Stephen I. Schabel M.D., FACR FCCP</a:t>
            </a:r>
          </a:p>
          <a:p>
            <a:r>
              <a:rPr lang="en-US"/>
              <a:t>September 2017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905000"/>
            <a:ext cx="4800600" cy="34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03828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09600" y="12290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US" dirty="0"/>
              <a:t>Reverend Thomas Cullen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563563"/>
            <a:ext cx="4876800" cy="640080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Reverend Thomas  Cullen (1836-1895) Methodist  minister London Ontario </a:t>
            </a:r>
          </a:p>
          <a:p>
            <a:r>
              <a:rPr lang="en-US" dirty="0"/>
              <a:t>Thomas Stephen Cullen M.D. , 1868-1953 Belleville ,Ontario</a:t>
            </a:r>
          </a:p>
          <a:p>
            <a:r>
              <a:rPr lang="en-US" dirty="0"/>
              <a:t>M.D. University of Toronto 1890 Intern Toronto </a:t>
            </a:r>
          </a:p>
          <a:p>
            <a:r>
              <a:rPr lang="da-DK" dirty="0"/>
              <a:t>Friend Lewellys Barker M.D. interned  at  J.H.H. - Howard Kelley M.D. canoe( fishing) trip Ontario 1891 – demonstration operation  at  U. Toronto – Cullen  assisted – Kelley  hired  as intern</a:t>
            </a:r>
          </a:p>
          <a:p>
            <a:r>
              <a:rPr lang="da-DK" dirty="0"/>
              <a:t>6 months  in Welch’s lab – the  resident in Gynecology</a:t>
            </a:r>
          </a:p>
          <a:p>
            <a:r>
              <a:rPr lang="da-DK" dirty="0"/>
              <a:t>Rest of life  at  J.H.M.S . -Professor 1919 – taught  until age  79 </a:t>
            </a:r>
          </a:p>
          <a:p>
            <a:r>
              <a:rPr lang="da-DK" dirty="0"/>
              <a:t>President Southern  Surgical</a:t>
            </a:r>
          </a:p>
          <a:p>
            <a:r>
              <a:rPr lang="da-DK" dirty="0"/>
              <a:t>Founded  School of  Art at  J.H.M.S.- recruited  Max Brodel   and  wrote  biography  of him 1894</a:t>
            </a:r>
          </a:p>
          <a:p>
            <a:endParaRPr lang="da-DK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331" y="685800"/>
            <a:ext cx="2743200" cy="2219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66"/>
          <a:stretch/>
        </p:blipFill>
        <p:spPr bwMode="auto">
          <a:xfrm>
            <a:off x="7010400" y="3819395"/>
            <a:ext cx="1981200" cy="272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331" y="6477000"/>
            <a:ext cx="896937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816936"/>
            <a:ext cx="1905000" cy="2718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2651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95600"/>
            <a:ext cx="8229600" cy="1143000"/>
          </a:xfrm>
        </p:spPr>
        <p:txBody>
          <a:bodyPr/>
          <a:lstStyle/>
          <a:p>
            <a:r>
              <a:rPr lang="en-US" dirty="0"/>
              <a:t>Some non Johns Hopkins Surgeons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7183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/>
              <a:t>Reverend William Youel Allen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06" y="838200"/>
            <a:ext cx="6078794" cy="5745163"/>
          </a:xfrm>
        </p:spPr>
        <p:txBody>
          <a:bodyPr>
            <a:normAutofit/>
          </a:bodyPr>
          <a:lstStyle/>
          <a:p>
            <a:r>
              <a:rPr lang="en-US" sz="2000" dirty="0"/>
              <a:t>Reverend Allen  D.D. Princeton 1836 – chaplain  Texas  house 1839,   1839  founded First Presbyterian Church of  Austin and Houston   , president  Center College (Ohio) 1845 –Daughter Mary Louise  married ( by  him) in  1872 to</a:t>
            </a:r>
          </a:p>
          <a:p>
            <a:r>
              <a:rPr lang="en-US" sz="2000" dirty="0"/>
              <a:t>William Levi Whipple – Lane  Theological Seminary  Cincinnati – and  on same  day his classmate  J. M. Oldfather </a:t>
            </a:r>
          </a:p>
          <a:p>
            <a:r>
              <a:rPr lang="en-US" sz="2000" dirty="0"/>
              <a:t>To  Persia  for  American Bible  Society as Missionaries  to  Nestorians (431 A.D.) in Oroomiah ( Urumiah, Urmia – N.W. Iran)</a:t>
            </a:r>
          </a:p>
          <a:p>
            <a:r>
              <a:rPr lang="en-US" sz="2000" dirty="0"/>
              <a:t> Allen Oldfather  Whipple  born  1881 – lived in  Persia  till  age 8</a:t>
            </a:r>
          </a:p>
          <a:p>
            <a:r>
              <a:rPr lang="en-US" sz="2000" dirty="0"/>
              <a:t>Princeton  1904 A.B. – roommate  Evarts  Graham M.D.</a:t>
            </a:r>
          </a:p>
          <a:p>
            <a:r>
              <a:rPr lang="en-US" sz="2000" dirty="0"/>
              <a:t>Columbia  U. Physicians  and Surgeons 1908 M.D.</a:t>
            </a:r>
          </a:p>
          <a:p>
            <a:r>
              <a:rPr lang="en-US" sz="2000" dirty="0"/>
              <a:t>1911 &gt; Presbyterian Hospital 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6" t="3966" r="10486" b="19147"/>
          <a:stretch/>
        </p:blipFill>
        <p:spPr bwMode="auto">
          <a:xfrm>
            <a:off x="6781800" y="571766"/>
            <a:ext cx="2330245" cy="3449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7" r="5433" b="6129"/>
          <a:stretch/>
        </p:blipFill>
        <p:spPr bwMode="auto">
          <a:xfrm>
            <a:off x="7730615" y="4006498"/>
            <a:ext cx="1447800" cy="2851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C:\Users\schabels\AppData\Local\Microsoft\Windows\Temporary Internet Files\Content.Outlook\6BRF9OZ8\IMG_104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0" t="18603" r="17097" b="26451"/>
          <a:stretch/>
        </p:blipFill>
        <p:spPr bwMode="auto">
          <a:xfrm rot="5400000">
            <a:off x="5279221" y="4561154"/>
            <a:ext cx="3005158" cy="1895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3360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581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/>
              <a:t> Reverend Malcolm Nicholson Bethune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4800600" cy="601980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Son  Henry Norman Bethune M.D.</a:t>
            </a:r>
          </a:p>
          <a:p>
            <a:r>
              <a:rPr lang="en-US" dirty="0"/>
              <a:t>His Father Norman Bethune  M.D. (1822-1892) surgeon –  Guy’s Hospital London  1848 F.R.C.S.– one of  founders of  U. of Toronto</a:t>
            </a:r>
          </a:p>
          <a:p>
            <a:r>
              <a:rPr lang="en-US" dirty="0"/>
              <a:t>@ 10 Henry  announced  he  was  going  to  be  a  surgeon  and  was  to be  called  </a:t>
            </a:r>
            <a:r>
              <a:rPr lang="en-US" b="1" i="1" dirty="0"/>
              <a:t>Norman</a:t>
            </a:r>
            <a:r>
              <a:rPr lang="en-US" dirty="0"/>
              <a:t> – hung  his  grandfathers  Brass Name plate on his  bedroom door</a:t>
            </a:r>
          </a:p>
          <a:p>
            <a:r>
              <a:rPr lang="en-US" dirty="0"/>
              <a:t>U. Toronto M.D. 1916 – Royal Navy WWI – London  @ armistice – F.R.C.S.</a:t>
            </a:r>
          </a:p>
          <a:p>
            <a:r>
              <a:rPr lang="en-US" dirty="0"/>
              <a:t>Mobile  blood  transfusion  service  Spanish  Civil  War with Mackenzie  Brigade 1936</a:t>
            </a:r>
          </a:p>
          <a:p>
            <a:r>
              <a:rPr lang="en-US" dirty="0"/>
              <a:t>Lobbied  for Canadian  Health  System</a:t>
            </a:r>
          </a:p>
          <a:p>
            <a:r>
              <a:rPr lang="en-US" dirty="0"/>
              <a:t>China  - head of Mao’s  health  service 1938 – died of  sepsis after cut in OR  November 1939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16" t="18236" r="29679" b="22367"/>
          <a:stretch/>
        </p:blipFill>
        <p:spPr bwMode="auto">
          <a:xfrm>
            <a:off x="7261776" y="4343400"/>
            <a:ext cx="1889719" cy="260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375428"/>
            <a:ext cx="1752600" cy="2482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62199"/>
            <a:ext cx="2725587" cy="1991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5410" y="609600"/>
            <a:ext cx="1756085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575" y="743125"/>
            <a:ext cx="1966912" cy="1619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1410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How many of  you had minister  parent ?</a:t>
            </a:r>
          </a:p>
          <a:p>
            <a:r>
              <a:rPr lang="en-US" b="1" dirty="0"/>
              <a:t>Education</a:t>
            </a:r>
            <a:r>
              <a:rPr lang="en-US" dirty="0"/>
              <a:t> important</a:t>
            </a:r>
          </a:p>
          <a:p>
            <a:r>
              <a:rPr lang="en-US" dirty="0"/>
              <a:t>The </a:t>
            </a:r>
            <a:r>
              <a:rPr lang="en-US" b="1" dirty="0"/>
              <a:t>Call</a:t>
            </a:r>
            <a:r>
              <a:rPr lang="en-US" dirty="0"/>
              <a:t>  to  service</a:t>
            </a:r>
          </a:p>
          <a:p>
            <a:r>
              <a:rPr lang="en-US" b="1" dirty="0"/>
              <a:t>Books</a:t>
            </a:r>
            <a:r>
              <a:rPr lang="en-US" dirty="0"/>
              <a:t>  available </a:t>
            </a:r>
          </a:p>
          <a:p>
            <a:r>
              <a:rPr lang="en-US" dirty="0"/>
              <a:t>Religion losing influence</a:t>
            </a:r>
          </a:p>
          <a:p>
            <a:r>
              <a:rPr lang="en-US" dirty="0"/>
              <a:t>Medicine  more  scientific </a:t>
            </a:r>
          </a:p>
          <a:p>
            <a:r>
              <a:rPr lang="en-US" dirty="0"/>
              <a:t>Books available  to all</a:t>
            </a:r>
          </a:p>
        </p:txBody>
      </p:sp>
    </p:spTree>
    <p:extLst>
      <p:ext uri="{BB962C8B-B14F-4D97-AF65-F5344CB8AC3E}">
        <p14:creationId xmlns:p14="http://schemas.microsoft.com/office/powerpoint/2010/main" val="2020436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2667000"/>
            <a:ext cx="8229600" cy="1143000"/>
          </a:xfrm>
        </p:spPr>
        <p:txBody>
          <a:bodyPr/>
          <a:lstStyle/>
          <a:p>
            <a:r>
              <a:rPr lang="en-US" dirty="0"/>
              <a:t>Others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3276600" cy="6400800"/>
          </a:xfrm>
        </p:spPr>
        <p:txBody>
          <a:bodyPr>
            <a:normAutofit fontScale="40000" lnSpcReduction="20000"/>
          </a:bodyPr>
          <a:lstStyle/>
          <a:p>
            <a:r>
              <a:rPr lang="en-US" b="1" dirty="0"/>
              <a:t>Albert Theodore </a:t>
            </a:r>
            <a:r>
              <a:rPr lang="en-US" b="1" dirty="0" err="1"/>
              <a:t>Billroth</a:t>
            </a:r>
            <a:endParaRPr lang="en-US" b="1" dirty="0"/>
          </a:p>
          <a:p>
            <a:r>
              <a:rPr lang="en-US" b="1" dirty="0"/>
              <a:t>Dennis Parsons </a:t>
            </a:r>
            <a:r>
              <a:rPr lang="en-US" b="1" dirty="0" err="1"/>
              <a:t>Burkitt</a:t>
            </a:r>
            <a:endParaRPr lang="en-US" b="1" dirty="0"/>
          </a:p>
          <a:p>
            <a:r>
              <a:rPr lang="en-US" b="1" dirty="0"/>
              <a:t>Adolph Meyer</a:t>
            </a:r>
          </a:p>
          <a:p>
            <a:r>
              <a:rPr lang="en-US" dirty="0"/>
              <a:t>William Sydney Thayer</a:t>
            </a:r>
          </a:p>
          <a:p>
            <a:r>
              <a:rPr lang="en-US" b="1" dirty="0"/>
              <a:t>Walter Reed</a:t>
            </a:r>
          </a:p>
          <a:p>
            <a:r>
              <a:rPr lang="en-US" dirty="0"/>
              <a:t>Thomas Futcher</a:t>
            </a:r>
          </a:p>
          <a:p>
            <a:r>
              <a:rPr lang="en-US" b="1" dirty="0"/>
              <a:t>Thomas Richmond Boggs</a:t>
            </a:r>
          </a:p>
          <a:p>
            <a:r>
              <a:rPr lang="en-US" dirty="0"/>
              <a:t>Andrew Taylor Still</a:t>
            </a:r>
          </a:p>
          <a:p>
            <a:r>
              <a:rPr lang="en-US" b="1" dirty="0"/>
              <a:t>Hermann Boerhaave</a:t>
            </a:r>
          </a:p>
          <a:p>
            <a:r>
              <a:rPr lang="en-US" dirty="0"/>
              <a:t>John Blair Barnwell</a:t>
            </a:r>
          </a:p>
          <a:p>
            <a:r>
              <a:rPr lang="en-US" dirty="0"/>
              <a:t>Jakob Levin Joseph</a:t>
            </a:r>
          </a:p>
          <a:p>
            <a:r>
              <a:rPr lang="en-US" dirty="0"/>
              <a:t>Moses Judah Folkman</a:t>
            </a:r>
          </a:p>
          <a:p>
            <a:r>
              <a:rPr lang="en-US" dirty="0"/>
              <a:t>Arnold William Klein</a:t>
            </a:r>
          </a:p>
          <a:p>
            <a:r>
              <a:rPr lang="en-US" b="1" dirty="0"/>
              <a:t>Jarl Gustav Jung</a:t>
            </a:r>
          </a:p>
          <a:p>
            <a:r>
              <a:rPr lang="en-US" dirty="0"/>
              <a:t>John  and Charles Bell</a:t>
            </a:r>
          </a:p>
          <a:p>
            <a:r>
              <a:rPr lang="en-US" b="1" dirty="0"/>
              <a:t>Ivan Pavlov</a:t>
            </a:r>
          </a:p>
          <a:p>
            <a:r>
              <a:rPr lang="en-US" dirty="0"/>
              <a:t>Ernst  Gustav von Bergmann</a:t>
            </a:r>
          </a:p>
          <a:p>
            <a:r>
              <a:rPr lang="en-US" dirty="0"/>
              <a:t>Mathew Baillie</a:t>
            </a:r>
          </a:p>
          <a:p>
            <a:r>
              <a:rPr lang="en-US" dirty="0"/>
              <a:t>Ashley Paston Cooper</a:t>
            </a:r>
          </a:p>
          <a:p>
            <a:r>
              <a:rPr lang="en-US" dirty="0"/>
              <a:t>Thomas Clifford Allbutt</a:t>
            </a:r>
          </a:p>
          <a:p>
            <a:r>
              <a:rPr lang="en-US" dirty="0"/>
              <a:t>Benjamin  Collins Brodie</a:t>
            </a:r>
          </a:p>
          <a:p>
            <a:r>
              <a:rPr lang="en-US" dirty="0"/>
              <a:t>Henry Jacob Bigelow</a:t>
            </a:r>
          </a:p>
          <a:p>
            <a:r>
              <a:rPr lang="en-US" dirty="0"/>
              <a:t>Charles West</a:t>
            </a:r>
          </a:p>
          <a:p>
            <a:r>
              <a:rPr lang="en-US" dirty="0"/>
              <a:t>George Ballingall</a:t>
            </a:r>
          </a:p>
          <a:p>
            <a:r>
              <a:rPr lang="en-US" dirty="0"/>
              <a:t>Almroth Edward  Wright</a:t>
            </a:r>
          </a:p>
          <a:p>
            <a:r>
              <a:rPr lang="en-US" dirty="0"/>
              <a:t>Peder Jacobsen Winslow</a:t>
            </a:r>
          </a:p>
          <a:p>
            <a:r>
              <a:rPr lang="en-US" b="1" dirty="0"/>
              <a:t>Albert Schweitzer</a:t>
            </a:r>
          </a:p>
          <a:p>
            <a:r>
              <a:rPr lang="en-US" b="1" dirty="0"/>
              <a:t>William Chester Minor</a:t>
            </a:r>
          </a:p>
          <a:p>
            <a:r>
              <a:rPr lang="en-US" dirty="0"/>
              <a:t>Petrus Camper</a:t>
            </a:r>
          </a:p>
          <a:p>
            <a:r>
              <a:rPr lang="en-US" b="1" dirty="0"/>
              <a:t>Carl von Linne (Linneaus)</a:t>
            </a:r>
          </a:p>
          <a:p>
            <a:r>
              <a:rPr lang="en-US" b="1" dirty="0"/>
              <a:t>Edward Anthony Jenner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24349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417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/>
              <a:t>Reverend Thomas Henry Burkitt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28675"/>
            <a:ext cx="3598606" cy="6172200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Presbyterian  </a:t>
            </a:r>
            <a:r>
              <a:rPr lang="en-US" b="1" dirty="0"/>
              <a:t>Missionary</a:t>
            </a:r>
            <a:r>
              <a:rPr lang="en-US" dirty="0"/>
              <a:t>  in  Athenry , County Donegal Ireland 1880’s .Married Emma Eliza Parsons- 7 children</a:t>
            </a:r>
          </a:p>
          <a:p>
            <a:r>
              <a:rPr lang="en-US" dirty="0"/>
              <a:t>Third son James Parsons Burkitt ,   Lawnakilla , Enniskillen NI – county  surveyor 30 years  and  civil engineer , bridges , roads , canals  - amateur  but trailblazing  ornithologist – European Robin , </a:t>
            </a:r>
            <a:r>
              <a:rPr lang="en-US" i="1" dirty="0"/>
              <a:t>Erithacus rubeola – </a:t>
            </a:r>
            <a:r>
              <a:rPr lang="en-US" dirty="0"/>
              <a:t>1920’s banding</a:t>
            </a:r>
          </a:p>
          <a:p>
            <a:r>
              <a:rPr lang="en-US" dirty="0"/>
              <a:t>Their  3</a:t>
            </a:r>
            <a:r>
              <a:rPr lang="en-US" baseline="30000" dirty="0"/>
              <a:t>rd</a:t>
            </a:r>
            <a:r>
              <a:rPr lang="en-US" dirty="0"/>
              <a:t> son Dennis Parsons Burkitt M.D. - lost  eye in childhood  accident</a:t>
            </a:r>
          </a:p>
          <a:p>
            <a:r>
              <a:rPr lang="en-US" dirty="0"/>
              <a:t>1929 trinity College Dublin – engineering – religious calling  to medicine – R.C.S.I. 1938</a:t>
            </a:r>
          </a:p>
          <a:p>
            <a:r>
              <a:rPr lang="en-US" dirty="0"/>
              <a:t>Medical corps WWII</a:t>
            </a:r>
          </a:p>
          <a:p>
            <a:r>
              <a:rPr lang="en-US" dirty="0"/>
              <a:t>Post  war Uganda Mission doctor</a:t>
            </a:r>
          </a:p>
          <a:p>
            <a:r>
              <a:rPr lang="en-US" dirty="0"/>
              <a:t>Noted unusual jaw  tumor 1958</a:t>
            </a:r>
          </a:p>
          <a:p>
            <a:r>
              <a:rPr lang="en-US" dirty="0"/>
              <a:t>Noted  no Western colonic  disease-fiber  intake  colon health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160" y="533400"/>
            <a:ext cx="2414639" cy="1814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1" y="2743200"/>
            <a:ext cx="1907900" cy="256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656261"/>
            <a:ext cx="3124200" cy="2163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461" y="3962400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161" y="5381436"/>
            <a:ext cx="2377519" cy="1476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461" y="2347782"/>
            <a:ext cx="2426338" cy="1614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464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248400" cy="792162"/>
          </a:xfrm>
        </p:spPr>
        <p:txBody>
          <a:bodyPr/>
          <a:lstStyle/>
          <a:p>
            <a:r>
              <a:rPr lang="en-US" dirty="0"/>
              <a:t>Rev Carl Theodore Billroth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6705600" cy="54864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Lutheran  Minister  Bergen auf Rugen Prussia</a:t>
            </a:r>
          </a:p>
          <a:p>
            <a:r>
              <a:rPr lang="en-US" dirty="0"/>
              <a:t>Swedish origin – died  when young  son  5  years  old</a:t>
            </a:r>
          </a:p>
          <a:p>
            <a:r>
              <a:rPr lang="en-US" dirty="0"/>
              <a:t>Christian Albert Theodor Billroth M.D. - 1829-74</a:t>
            </a:r>
          </a:p>
          <a:p>
            <a:r>
              <a:rPr lang="en-US" dirty="0"/>
              <a:t>M.D. U.  Berlin 1853</a:t>
            </a:r>
          </a:p>
          <a:p>
            <a:r>
              <a:rPr lang="en-US" dirty="0"/>
              <a:t>Prof U. Vienna 1867</a:t>
            </a:r>
          </a:p>
          <a:p>
            <a:r>
              <a:rPr lang="en-US" dirty="0"/>
              <a:t>John B. Murphy, W.S. Halsted  students</a:t>
            </a:r>
          </a:p>
          <a:p>
            <a:r>
              <a:rPr lang="en-US" dirty="0"/>
              <a:t>White  coat on  doctors</a:t>
            </a:r>
          </a:p>
          <a:p>
            <a:r>
              <a:rPr lang="en-US" dirty="0"/>
              <a:t>1871 esophogectomy1881 gastrectomy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34" y="3716594"/>
            <a:ext cx="2340784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306" y="0"/>
            <a:ext cx="2319359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3714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1162"/>
          </a:xfrm>
        </p:spPr>
        <p:txBody>
          <a:bodyPr>
            <a:normAutofit fontScale="90000"/>
          </a:bodyPr>
          <a:lstStyle/>
          <a:p>
            <a:r>
              <a:rPr lang="en-US" dirty="0"/>
              <a:t>Father  Rudolph  Meyer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4876800" cy="5867400"/>
          </a:xfrm>
        </p:spPr>
        <p:txBody>
          <a:bodyPr>
            <a:normAutofit fontScale="62500" lnSpcReduction="20000"/>
          </a:bodyPr>
          <a:lstStyle/>
          <a:p>
            <a:r>
              <a:rPr lang="en-US" b="1" dirty="0"/>
              <a:t>Zwinglian</a:t>
            </a:r>
            <a:r>
              <a:rPr lang="en-US" dirty="0"/>
              <a:t>  minister Niederweningen ,Switzerland</a:t>
            </a:r>
          </a:p>
          <a:p>
            <a:r>
              <a:rPr lang="en-US" dirty="0"/>
              <a:t>Huldrych Zwingli[a] (Ulrich Zwingli)    1484 –  1531  Swiss priest reformation pastor contemporary of  Luther</a:t>
            </a:r>
          </a:p>
          <a:p>
            <a:r>
              <a:rPr lang="en-US" dirty="0"/>
              <a:t>Father of Adolph Meyer M.D. 1886-1950  M.D. University of Zurich   1892 - friend and follower of  Freud</a:t>
            </a:r>
          </a:p>
          <a:p>
            <a:r>
              <a:rPr lang="en-US" dirty="0"/>
              <a:t>University of Chicago , mental hospital @Kankakee, IL. , state hospital at Worcester, MA,  1902  director of  New York State    Psychiatric Institute), Professor of Psychiatry at Cornell University from 1904 to 1909 </a:t>
            </a:r>
          </a:p>
          <a:p>
            <a:r>
              <a:rPr lang="en-US" dirty="0"/>
              <a:t>Chosen  to head JHU Phipps Psychiatric Institute 1908-1941</a:t>
            </a:r>
          </a:p>
          <a:p>
            <a:r>
              <a:rPr lang="en-US" dirty="0"/>
              <a:t>Careful  History and follow  disease</a:t>
            </a:r>
          </a:p>
          <a:p>
            <a:r>
              <a:rPr lang="en-US" i="1" dirty="0"/>
              <a:t>Ergasiology , </a:t>
            </a:r>
            <a:r>
              <a:rPr lang="en-US" dirty="0"/>
              <a:t>psychobiology  and occupational  therapy</a:t>
            </a:r>
          </a:p>
          <a:p>
            <a:r>
              <a:rPr lang="en-US" dirty="0"/>
              <a:t> </a:t>
            </a:r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051457"/>
            <a:ext cx="1981200" cy="2826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629" y="1502554"/>
            <a:ext cx="2375294" cy="2375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766" y="3990975"/>
            <a:ext cx="4263234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8234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6933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/>
              <a:t>The 4 </a:t>
            </a:r>
            <a:r>
              <a:rPr lang="en-US" b="1" dirty="0"/>
              <a:t>Noble </a:t>
            </a:r>
            <a:r>
              <a:rPr lang="en-US" dirty="0"/>
              <a:t>(“Learned”) Professions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38100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Dedicated  to education of and/or  service  to  fellow man</a:t>
            </a:r>
          </a:p>
          <a:p>
            <a:r>
              <a:rPr lang="en-US" dirty="0"/>
              <a:t> Higher  Academia – Professor – Ph.D.</a:t>
            </a:r>
          </a:p>
          <a:p>
            <a:r>
              <a:rPr lang="en-US" dirty="0"/>
              <a:t>Law</a:t>
            </a:r>
          </a:p>
          <a:p>
            <a:r>
              <a:rPr lang="en-US" dirty="0"/>
              <a:t>Medicine</a:t>
            </a:r>
          </a:p>
          <a:p>
            <a:r>
              <a:rPr lang="en-US" dirty="0"/>
              <a:t>Clergy </a:t>
            </a:r>
          </a:p>
          <a:p>
            <a:r>
              <a:rPr lang="en-US" dirty="0"/>
              <a:t>BOOKS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668837"/>
            <a:ext cx="2191346" cy="2779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906756"/>
            <a:ext cx="2870200" cy="191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" t="1061" r="1668" b="30881"/>
          <a:stretch/>
        </p:blipFill>
        <p:spPr bwMode="auto">
          <a:xfrm>
            <a:off x="6598841" y="702733"/>
            <a:ext cx="2519759" cy="2623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3" t="11286" r="5566" b="8786"/>
          <a:stretch/>
        </p:blipFill>
        <p:spPr bwMode="auto">
          <a:xfrm>
            <a:off x="3429000" y="4129988"/>
            <a:ext cx="2579914" cy="3045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9644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Reverend  Samuel Ripley </a:t>
            </a:r>
            <a:br>
              <a:rPr lang="en-US" dirty="0"/>
            </a:br>
            <a:r>
              <a:rPr lang="en-US" dirty="0"/>
              <a:t>Professor James Bradley Thayer J.D.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7039" y="1524000"/>
            <a:ext cx="4724400" cy="4525963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/>
              <a:t> </a:t>
            </a:r>
          </a:p>
          <a:p>
            <a:r>
              <a:rPr lang="en-US" dirty="0"/>
              <a:t>Ripley - Unitarian (Universalist) Minister Waltham  MA</a:t>
            </a:r>
          </a:p>
          <a:p>
            <a:r>
              <a:rPr lang="en-US" dirty="0"/>
              <a:t>His daughter Sarah Bradford Ripley  married  James Bradley Thayer J.D., Professor  constitutional law Harvard</a:t>
            </a:r>
          </a:p>
          <a:p>
            <a:r>
              <a:rPr lang="en-US" dirty="0"/>
              <a:t>Their  son William  Sydney Thayer M.D. b. 1864 - Harvard A.B.1885,M.D. 1889, Intern MGGH 1890, Resident Physician  with William Osler  JHH 1890</a:t>
            </a:r>
          </a:p>
          <a:p>
            <a:r>
              <a:rPr lang="en-US" dirty="0"/>
              <a:t>Rest of  Career  at  JHU- 1908 Professor of Medicine</a:t>
            </a:r>
          </a:p>
          <a:p>
            <a:r>
              <a:rPr lang="en-US" dirty="0"/>
              <a:t>Board of  Overseers Harvard College (Brother  Ezra Dean Harvard Law)</a:t>
            </a:r>
          </a:p>
          <a:p>
            <a:r>
              <a:rPr lang="en-US" dirty="0"/>
              <a:t>1898 – </a:t>
            </a:r>
            <a:r>
              <a:rPr lang="en-US" i="1" dirty="0"/>
              <a:t>Latch keyer  </a:t>
            </a:r>
            <a:r>
              <a:rPr lang="en-US" dirty="0"/>
              <a:t>with Cushing</a:t>
            </a:r>
          </a:p>
          <a:p>
            <a:r>
              <a:rPr lang="en-US" dirty="0"/>
              <a:t>Expert on Malaria</a:t>
            </a:r>
          </a:p>
          <a:p>
            <a:r>
              <a:rPr lang="en-US" dirty="0"/>
              <a:t>President AMA 1927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368" y="1111045"/>
            <a:ext cx="1828800" cy="2596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7" t="2724" r="4445" b="14775"/>
          <a:stretch/>
        </p:blipFill>
        <p:spPr bwMode="auto">
          <a:xfrm>
            <a:off x="7034981" y="3739559"/>
            <a:ext cx="2109019" cy="3052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7" t="3824" r="6128" b="10510"/>
          <a:stretch/>
        </p:blipFill>
        <p:spPr bwMode="auto">
          <a:xfrm>
            <a:off x="4761272" y="1295399"/>
            <a:ext cx="2273710" cy="3102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176" y="4724400"/>
            <a:ext cx="2759806" cy="2160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2305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44420" y="76200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/>
              <a:t>Reverend Lemuel Sutton Reed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9937"/>
            <a:ext cx="6019800" cy="616426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Methodist (traveling) Minister</a:t>
            </a:r>
          </a:p>
          <a:p>
            <a:r>
              <a:rPr lang="en-US" dirty="0"/>
              <a:t>Married Pharaba White  Reed </a:t>
            </a:r>
          </a:p>
          <a:p>
            <a:r>
              <a:rPr lang="en-US" dirty="0"/>
              <a:t>Son J.C. minister, son  Christopher Lawyer Judge</a:t>
            </a:r>
          </a:p>
          <a:p>
            <a:r>
              <a:rPr lang="en-US" dirty="0"/>
              <a:t>Son  Walter Reed M.D. born  Gloucester Co., VA</a:t>
            </a:r>
          </a:p>
          <a:p>
            <a:r>
              <a:rPr lang="en-US" dirty="0"/>
              <a:t>Lived  with Mothers  family  in Murfreesboro ,NC  while  father  traveled  and preached </a:t>
            </a:r>
          </a:p>
          <a:p>
            <a:r>
              <a:rPr lang="en-US" dirty="0"/>
              <a:t>1867 U, Virginia 1869 M.D. @ 18 youngest  graduate </a:t>
            </a:r>
          </a:p>
          <a:p>
            <a:r>
              <a:rPr lang="en-US" dirty="0"/>
              <a:t>NY University Bellevue  Hospital  1879  second  M.D.</a:t>
            </a:r>
          </a:p>
          <a:p>
            <a:r>
              <a:rPr lang="en-US" dirty="0"/>
              <a:t>1875 joined  Army  Medical  Corps</a:t>
            </a:r>
          </a:p>
          <a:p>
            <a:r>
              <a:rPr lang="en-US" dirty="0"/>
              <a:t>Pathology  at  JHMS with  Welch</a:t>
            </a:r>
          </a:p>
          <a:p>
            <a:r>
              <a:rPr lang="en-US" dirty="0"/>
              <a:t>1900 yellow  fever  commission</a:t>
            </a:r>
          </a:p>
          <a:p>
            <a:r>
              <a:rPr lang="en-US" dirty="0"/>
              <a:t>1902  died  ruptured appendix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5" t="8906" r="11141" b="7574"/>
          <a:stretch/>
        </p:blipFill>
        <p:spPr bwMode="auto">
          <a:xfrm>
            <a:off x="6833047" y="0"/>
            <a:ext cx="2310953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3248241"/>
            <a:ext cx="2798950" cy="3609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0979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866" y="0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/>
              <a:t>David McCrea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84925" y="990600"/>
            <a:ext cx="4267200" cy="4738687"/>
          </a:xfrm>
        </p:spPr>
        <p:txBody>
          <a:bodyPr>
            <a:normAutofit fontScale="47500" lnSpcReduction="20000"/>
          </a:bodyPr>
          <a:lstStyle/>
          <a:p>
            <a:r>
              <a:rPr lang="en-US" dirty="0"/>
              <a:t>Rural Guelph , Ontario  cattle  (Galloway) farmer  and breeder</a:t>
            </a:r>
          </a:p>
          <a:p>
            <a:r>
              <a:rPr lang="en-US" dirty="0"/>
              <a:t>Lover of  books and  education– founded  Farmers and Mechanics Institute Library  in  1850</a:t>
            </a:r>
          </a:p>
          <a:p>
            <a:r>
              <a:rPr lang="en-US" dirty="0"/>
              <a:t>Son  Thomas  McCrea  b.  1870, M.D. Toronto  ,  resident  Johns Hopkins Hospital  1895, coauthor of Principals  with Osler</a:t>
            </a:r>
          </a:p>
          <a:p>
            <a:r>
              <a:rPr lang="en-US" dirty="0"/>
              <a:t>1912 Professor Medicine  Jefferson</a:t>
            </a:r>
          </a:p>
          <a:p>
            <a:r>
              <a:rPr lang="en-US" dirty="0"/>
              <a:t>D. 1935</a:t>
            </a:r>
          </a:p>
          <a:p>
            <a:r>
              <a:rPr lang="en-US" dirty="0"/>
              <a:t>Final illness mysterious-thought  neuritis, ? lead intoxication – post mortem  showed  spinal  arteriovenous malformation</a:t>
            </a:r>
          </a:p>
          <a:p>
            <a:r>
              <a:rPr lang="en-US" dirty="0"/>
              <a:t>Brother John McCrea , M.D.  Toronto 1898,  trained  with Osler at Hopkins1899-1902, d. Flanders  1918 of pneumonia  after  writing “ In Flanders Fields” </a:t>
            </a:r>
          </a:p>
          <a:p>
            <a:r>
              <a:rPr lang="en-US" dirty="0"/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956" y="0"/>
            <a:ext cx="246784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5181600"/>
            <a:ext cx="2674132" cy="1846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7" t="9707" r="17909" b="11400"/>
          <a:stretch/>
        </p:blipFill>
        <p:spPr bwMode="auto">
          <a:xfrm>
            <a:off x="7082090" y="1"/>
            <a:ext cx="2059451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C:\Users\schabels\AppData\Local\Microsoft\Windows\Temporary Internet Files\Content.Outlook\6BRF9OZ8\IMG_092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00" t="22408" r="13047" b="20220"/>
          <a:stretch/>
        </p:blipFill>
        <p:spPr bwMode="auto">
          <a:xfrm rot="5400000">
            <a:off x="6498120" y="4212122"/>
            <a:ext cx="3047999" cy="224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114800"/>
            <a:ext cx="2743200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1607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274638"/>
            <a:ext cx="9144000" cy="563562"/>
          </a:xfrm>
        </p:spPr>
        <p:txBody>
          <a:bodyPr>
            <a:normAutofit/>
          </a:bodyPr>
          <a:lstStyle/>
          <a:p>
            <a:r>
              <a:rPr lang="en-US" sz="2800" dirty="0"/>
              <a:t>Thomas Futcher  and  Susan  Northwood  Futcher 1879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4400" y="990600"/>
            <a:ext cx="4191000" cy="5715000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Parents of  Thomas Barnes Futcher Jr. M.D. 1871-1938</a:t>
            </a:r>
          </a:p>
          <a:p>
            <a:r>
              <a:rPr lang="en-US" dirty="0"/>
              <a:t>Lived in Middlemarch ,Ontario ,Canada before  church  built  </a:t>
            </a:r>
            <a:r>
              <a:rPr lang="en-US" i="1" dirty="0"/>
              <a:t>Traveling Christian Readers </a:t>
            </a:r>
            <a:r>
              <a:rPr lang="en-US" dirty="0"/>
              <a:t>came  to town  and held  services in schoolhouse – stayed  in  Futcher  home</a:t>
            </a:r>
          </a:p>
          <a:p>
            <a:r>
              <a:rPr lang="en-US" dirty="0"/>
              <a:t>University of Toronto  M.D. 1893, Toronto  General Hospital</a:t>
            </a:r>
          </a:p>
          <a:p>
            <a:r>
              <a:rPr lang="en-US" dirty="0"/>
              <a:t>1898-1901  resident Hopkins (</a:t>
            </a:r>
            <a:r>
              <a:rPr lang="en-US" i="1" dirty="0"/>
              <a:t>latchkeyer</a:t>
            </a:r>
            <a:r>
              <a:rPr lang="en-US" dirty="0"/>
              <a:t> with Jacobs and  Cushing)– on  faculty  till  he  died</a:t>
            </a:r>
          </a:p>
          <a:p>
            <a:r>
              <a:rPr lang="en-US" dirty="0"/>
              <a:t>Son  JHMS  M.D.  1936 - Palmer Howard Futcher  WO his  godfather</a:t>
            </a:r>
          </a:p>
          <a:p>
            <a:r>
              <a:rPr lang="en-US" dirty="0"/>
              <a:t>Wife Gwendolen Marjorie  Palmer Howard daughter of  Walter  Palmer  Howard M.D.- Mentor Osler</a:t>
            </a:r>
          </a:p>
          <a:p>
            <a:r>
              <a:rPr lang="en-US" dirty="0"/>
              <a:t>Their  daughter  named  </a:t>
            </a:r>
            <a:r>
              <a:rPr lang="en-US" i="1" dirty="0"/>
              <a:t>Grace  Revere Futcher  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961" y="752168"/>
            <a:ext cx="2321551" cy="2462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2286000" cy="2997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30562"/>
            <a:ext cx="1963425" cy="3129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425" y="5105401"/>
            <a:ext cx="2572205" cy="1681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8585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0"/>
            <a:ext cx="5562600" cy="1143000"/>
          </a:xfrm>
        </p:spPr>
        <p:txBody>
          <a:bodyPr>
            <a:normAutofit/>
          </a:bodyPr>
          <a:lstStyle/>
          <a:p>
            <a:r>
              <a:rPr lang="en-US" sz="2800" dirty="0"/>
              <a:t>Reverend George Washington Boggs</a:t>
            </a:r>
            <a:br>
              <a:rPr lang="en-US" sz="2800" dirty="0"/>
            </a:br>
            <a:r>
              <a:rPr lang="en-US" sz="2800" dirty="0"/>
              <a:t>Reverend William Ellison Boggs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46240"/>
            <a:ext cx="5334000" cy="5867400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GWB Born Bethesda Congregation York Co SC  1796</a:t>
            </a:r>
          </a:p>
          <a:p>
            <a:r>
              <a:rPr lang="en-US" dirty="0"/>
              <a:t>AB Amherst College 1827</a:t>
            </a:r>
          </a:p>
          <a:p>
            <a:r>
              <a:rPr lang="en-US" dirty="0"/>
              <a:t>DD Princeton Theological Seminary 1831</a:t>
            </a:r>
          </a:p>
          <a:p>
            <a:r>
              <a:rPr lang="en-US" dirty="0"/>
              <a:t>1832-1838 Ahmednuggar Mission Bombay India – Then Presbyterian Minister  SC  1841-7</a:t>
            </a:r>
          </a:p>
          <a:p>
            <a:r>
              <a:rPr lang="en-US" dirty="0"/>
              <a:t>Son William Ellison  Boggs b. India 1838 – AB SC College (USC )1859 – Columbia Theological Seminary 1862, DD Southwestern Presbyterian 1873 – Chaplin 6</a:t>
            </a:r>
            <a:r>
              <a:rPr lang="en-US" baseline="30000" dirty="0"/>
              <a:t>th</a:t>
            </a:r>
            <a:r>
              <a:rPr lang="en-US" dirty="0"/>
              <a:t> SC CSA</a:t>
            </a:r>
          </a:p>
          <a:p>
            <a:r>
              <a:rPr lang="en-US" dirty="0"/>
              <a:t>Taught in Tennessee  and  then U Ga. – later Chancellor 1889-1898 –d. Baltimore  1920</a:t>
            </a:r>
          </a:p>
          <a:p>
            <a:r>
              <a:rPr lang="en-US" dirty="0"/>
              <a:t>Thomas Richmond  Boggs M.D. b. Memphis TN</a:t>
            </a:r>
          </a:p>
          <a:p>
            <a:r>
              <a:rPr lang="en-US" dirty="0"/>
              <a:t>1875 , U Ga 1896 , U Penn 1897-8,JHMS M.D. 1901</a:t>
            </a:r>
          </a:p>
          <a:p>
            <a:r>
              <a:rPr lang="en-US" dirty="0"/>
              <a:t>Osler’s last  living Resident 1938</a:t>
            </a:r>
          </a:p>
          <a:p>
            <a:r>
              <a:rPr lang="en-US" dirty="0"/>
              <a:t>Chief of Medicine  Baltimore City Hospital @ Bayview 1911-38</a:t>
            </a:r>
          </a:p>
          <a:p>
            <a:r>
              <a:rPr lang="en-US" dirty="0"/>
              <a:t>Chief of  Medicine Hopkins  Hospital WWI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802" y="0"/>
            <a:ext cx="1661297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8" t="5826" r="16734" b="2718"/>
          <a:stretch/>
        </p:blipFill>
        <p:spPr bwMode="auto">
          <a:xfrm>
            <a:off x="5334000" y="0"/>
            <a:ext cx="2209800" cy="1591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853" y="4424064"/>
            <a:ext cx="3008931" cy="2394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6" t="43973" r="61010" b="31494"/>
          <a:stretch/>
        </p:blipFill>
        <p:spPr bwMode="auto">
          <a:xfrm>
            <a:off x="7411065" y="4343401"/>
            <a:ext cx="1740309" cy="1437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7" t="2796" r="4469" b="873"/>
          <a:stretch/>
        </p:blipFill>
        <p:spPr bwMode="auto">
          <a:xfrm>
            <a:off x="7386483" y="1671484"/>
            <a:ext cx="1747685" cy="264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1" t="7380" r="11745" b="15104"/>
          <a:stretch/>
        </p:blipFill>
        <p:spPr bwMode="auto">
          <a:xfrm>
            <a:off x="5334000" y="1576098"/>
            <a:ext cx="1741376" cy="242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78245" y="3962399"/>
            <a:ext cx="16971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/>
              <a:t>From  the older Ox the </a:t>
            </a:r>
          </a:p>
          <a:p>
            <a:r>
              <a:rPr lang="en-US" sz="1200" b="1" i="1" dirty="0"/>
              <a:t>younger learns  to plow</a:t>
            </a:r>
          </a:p>
        </p:txBody>
      </p:sp>
    </p:spTree>
    <p:extLst>
      <p:ext uri="{BB962C8B-B14F-4D97-AF65-F5344CB8AC3E}">
        <p14:creationId xmlns:p14="http://schemas.microsoft.com/office/powerpoint/2010/main" val="811647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33400" y="76200"/>
            <a:ext cx="9906000" cy="762000"/>
          </a:xfrm>
        </p:spPr>
        <p:txBody>
          <a:bodyPr>
            <a:normAutofit fontScale="90000"/>
          </a:bodyPr>
          <a:lstStyle/>
          <a:p>
            <a:r>
              <a:rPr lang="en-US" dirty="0"/>
              <a:t>  </a:t>
            </a:r>
            <a:r>
              <a:rPr lang="en-US" sz="4000" dirty="0"/>
              <a:t>Reverend (Doctor) Abraham (Abram) Still M.D.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90" y="1143000"/>
            <a:ext cx="4331110" cy="5715000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1796-1867 –b. Buncombe  Co, NC</a:t>
            </a:r>
          </a:p>
          <a:p>
            <a:r>
              <a:rPr lang="en-US" dirty="0"/>
              <a:t>Methodist Episcopal Minister ( traveling) and physician –Virginia , Kansas ,Missouri</a:t>
            </a:r>
          </a:p>
          <a:p>
            <a:r>
              <a:rPr lang="en-US" dirty="0"/>
              <a:t>In  1844 when ME Church  split into ME and ME South Still remained  with  ME – the abolitionist wing</a:t>
            </a:r>
          </a:p>
          <a:p>
            <a:r>
              <a:rPr lang="en-US" dirty="0"/>
              <a:t>Missionary  to  Shawnee Indian tribe at  Wakarusa , KS</a:t>
            </a:r>
          </a:p>
          <a:p>
            <a:r>
              <a:rPr lang="en-US" dirty="0"/>
              <a:t>Son  Andrew Taylor Still  b. 1828– Lee Co Virginia </a:t>
            </a:r>
          </a:p>
          <a:p>
            <a:r>
              <a:rPr lang="en-US" dirty="0"/>
              <a:t>Moved  with Family to KS and MO -  </a:t>
            </a:r>
            <a:r>
              <a:rPr lang="en-US" i="1" dirty="0"/>
              <a:t>read </a:t>
            </a:r>
            <a:r>
              <a:rPr lang="en-US" dirty="0"/>
              <a:t> medicine  with  his  father</a:t>
            </a:r>
          </a:p>
          <a:p>
            <a:r>
              <a:rPr lang="en-US" dirty="0"/>
              <a:t>Union  Army Hospital Steward Civil War</a:t>
            </a:r>
          </a:p>
          <a:p>
            <a:r>
              <a:rPr lang="en-US" dirty="0"/>
              <a:t>After  wife  and  three children  died  of infection (meningitis, influenza)  in  1864 ATS abandoned  </a:t>
            </a:r>
            <a:r>
              <a:rPr lang="en-US" b="1" i="1" dirty="0"/>
              <a:t>Regular  </a:t>
            </a:r>
            <a:r>
              <a:rPr lang="en-US" dirty="0"/>
              <a:t>( allopathic)  medicine  and  founded Osteopathy  </a:t>
            </a:r>
          </a:p>
          <a:p>
            <a:r>
              <a:rPr lang="en-US" dirty="0"/>
              <a:t>d. 1917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8" t="5988" r="10849" b="5569"/>
          <a:stretch/>
        </p:blipFill>
        <p:spPr bwMode="auto">
          <a:xfrm>
            <a:off x="6705600" y="990600"/>
            <a:ext cx="2438400" cy="332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733800"/>
            <a:ext cx="2344452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2091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31955"/>
            <a:ext cx="867451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Reverend Anton Julius (AJ)  Carlson Ph.D.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4800600" cy="5334000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Anton Julius  Carlson b. 1825 Sweden, US Augustana College Rock Island IL.  1898 , Ph.D. Stanford  1902 – 1904 &gt; 1940  Physiology  University of Chicago</a:t>
            </a:r>
          </a:p>
          <a:p>
            <a:r>
              <a:rPr lang="en-US" dirty="0"/>
              <a:t>1899 assistant  minister Swedish Lutheran Church Anaconda ,MT.</a:t>
            </a:r>
          </a:p>
          <a:p>
            <a:r>
              <a:rPr lang="en-US" dirty="0"/>
              <a:t>Lester Reynold  Dragstedt  M.D. b. Anaconda 1893 to Swedish immigrant parents</a:t>
            </a:r>
          </a:p>
          <a:p>
            <a:r>
              <a:rPr lang="en-US" dirty="0"/>
              <a:t>Carlson lived  with  LRD’s   uncle Charles and his  family in  Anaconda</a:t>
            </a:r>
          </a:p>
          <a:p>
            <a:r>
              <a:rPr lang="en-US" dirty="0"/>
              <a:t>As child read  and memorized  Bible  verses</a:t>
            </a:r>
          </a:p>
          <a:p>
            <a:r>
              <a:rPr lang="en-US" dirty="0"/>
              <a:t>High  school  valedictorian – scholarship  to University of Chicago B.A. 1915,M.A. ‘16,Ph.D. , M.D.’21 (Rush)</a:t>
            </a:r>
          </a:p>
          <a:p>
            <a:r>
              <a:rPr lang="en-US" dirty="0"/>
              <a:t>1920—59 Chicago ( chair ’48-’59)</a:t>
            </a:r>
          </a:p>
          <a:p>
            <a:r>
              <a:rPr lang="en-US" dirty="0"/>
              <a:t>360 papers</a:t>
            </a:r>
          </a:p>
          <a:p>
            <a:r>
              <a:rPr lang="en-US" dirty="0"/>
              <a:t>Vagotomy  1943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562" y="1143000"/>
            <a:ext cx="2231148" cy="2899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33801"/>
            <a:ext cx="2328562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8460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3158" y="17206"/>
            <a:ext cx="2948643" cy="877883"/>
          </a:xfrm>
        </p:spPr>
        <p:txBody>
          <a:bodyPr/>
          <a:lstStyle/>
          <a:p>
            <a:r>
              <a:rPr lang="en-US" dirty="0"/>
              <a:t>Nobels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39" y="3392294"/>
            <a:ext cx="2095500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59091" y="6224126"/>
            <a:ext cx="11525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   1975</a:t>
            </a:r>
          </a:p>
          <a:p>
            <a:r>
              <a:rPr lang="en-US" dirty="0"/>
              <a:t>Aage Bohr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414251"/>
            <a:ext cx="2005285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41030" y="6202170"/>
            <a:ext cx="12522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  1922</a:t>
            </a:r>
          </a:p>
          <a:p>
            <a:r>
              <a:rPr lang="en-US" dirty="0" err="1"/>
              <a:t>Neils</a:t>
            </a:r>
            <a:r>
              <a:rPr lang="en-US" dirty="0"/>
              <a:t> Bohr  </a:t>
            </a: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212" y="3137252"/>
            <a:ext cx="2005285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636693" y="5942516"/>
            <a:ext cx="11070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2006</a:t>
            </a:r>
          </a:p>
          <a:p>
            <a:r>
              <a:rPr lang="en-US" dirty="0"/>
              <a:t>Roger </a:t>
            </a:r>
          </a:p>
          <a:p>
            <a:r>
              <a:rPr lang="en-US" dirty="0"/>
              <a:t>Kornberg </a:t>
            </a:r>
          </a:p>
        </p:txBody>
      </p:sp>
      <p:pic>
        <p:nvPicPr>
          <p:cNvPr id="4103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477" y="3149890"/>
            <a:ext cx="2005285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563592" y="5947127"/>
            <a:ext cx="10541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1959 </a:t>
            </a:r>
          </a:p>
          <a:p>
            <a:r>
              <a:rPr lang="en-US" dirty="0"/>
              <a:t>Arthur </a:t>
            </a:r>
          </a:p>
          <a:p>
            <a:r>
              <a:rPr lang="en-US" dirty="0"/>
              <a:t>Kornberg</a:t>
            </a: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665"/>
            <a:ext cx="3810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833159" y="2133599"/>
            <a:ext cx="23601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Marie  and Pierre Curie</a:t>
            </a:r>
          </a:p>
          <a:p>
            <a:r>
              <a:rPr lang="en-US" dirty="0"/>
              <a:t>1903 (M+P) , 1911(M)</a:t>
            </a:r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919" y="-76200"/>
            <a:ext cx="2362200" cy="322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267200" y="1152521"/>
            <a:ext cx="21615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Irene  and  Frederick </a:t>
            </a:r>
          </a:p>
          <a:p>
            <a:r>
              <a:rPr lang="en-US" dirty="0"/>
              <a:t>       Joliet - Curie </a:t>
            </a:r>
          </a:p>
          <a:p>
            <a:r>
              <a:rPr lang="en-US" dirty="0"/>
              <a:t>              1935</a:t>
            </a:r>
          </a:p>
        </p:txBody>
      </p:sp>
    </p:spTree>
    <p:extLst>
      <p:ext uri="{BB962C8B-B14F-4D97-AF65-F5344CB8AC3E}">
        <p14:creationId xmlns:p14="http://schemas.microsoft.com/office/powerpoint/2010/main" val="1573308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Sons Often Follow  Fathers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24329"/>
            <a:ext cx="4343400" cy="5616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84939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/>
              <a:t> Franklin and  Billy  Graham   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999" y="573650"/>
            <a:ext cx="2669459" cy="3675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069" y="4876801"/>
            <a:ext cx="3522131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4400"/>
            <a:ext cx="32004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" y="588398"/>
            <a:ext cx="5800587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057400" y="4198234"/>
            <a:ext cx="51042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M.L. King  Jr and  M.L.King</a:t>
            </a:r>
          </a:p>
        </p:txBody>
      </p:sp>
    </p:spTree>
    <p:extLst>
      <p:ext uri="{BB962C8B-B14F-4D97-AF65-F5344CB8AC3E}">
        <p14:creationId xmlns:p14="http://schemas.microsoft.com/office/powerpoint/2010/main" val="168635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Different Path But  a Good Path</a:t>
            </a:r>
            <a:br>
              <a:rPr lang="en-US" dirty="0"/>
            </a:br>
            <a:r>
              <a:rPr lang="en-US" dirty="0"/>
              <a:t>Father Clergy – Son Physician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447800"/>
            <a:ext cx="54102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93620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76200"/>
            <a:ext cx="8610600" cy="715962"/>
          </a:xfrm>
        </p:spPr>
        <p:txBody>
          <a:bodyPr>
            <a:normAutofit fontScale="90000"/>
          </a:bodyPr>
          <a:lstStyle/>
          <a:p>
            <a:r>
              <a:rPr lang="en-US" dirty="0"/>
              <a:t>  Reverend Featherstone Lake Osler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85219" y="1295400"/>
            <a:ext cx="4601498" cy="632460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Featherstone Lake Osler - Cornish “Black Celts”- b. 1805 @ Falmouth son of  Edward Osler surgeon  , British Navy 5 years   studied  Anglican minister (Cambridge ,St. Catherine’s Hall 1833-1837 then emigrated to Bonds Head Ontario </a:t>
            </a:r>
          </a:p>
          <a:p>
            <a:r>
              <a:rPr lang="en-US" dirty="0"/>
              <a:t>Started 28 congregations and a lending library</a:t>
            </a:r>
          </a:p>
          <a:p>
            <a:r>
              <a:rPr lang="en-US" dirty="0"/>
              <a:t>William Osler M.D., youngest of 9 children  b. 1849 @ Bonds Head parsonage   </a:t>
            </a:r>
          </a:p>
          <a:p>
            <a:r>
              <a:rPr lang="en-US" dirty="0"/>
              <a:t>W.O. Went  to  University of  Toronto  in  1867  intending to  study  for  clergy 1868  switched  to Toronto  school of  medicine influenced  by  biology  teacher and  transferred  to  McGill   M.D. 1872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1" y="718882"/>
            <a:ext cx="2209800" cy="2786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609600"/>
            <a:ext cx="2362200" cy="297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9625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/>
              <a:t>Reverend Ebenezer Dickey Finney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95600" y="914400"/>
            <a:ext cx="6172200" cy="5943600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Ebenezer  Dickey Finney  Presbyterian  minister from  Maryland</a:t>
            </a:r>
          </a:p>
          <a:p>
            <a:r>
              <a:rPr lang="en-US" dirty="0"/>
              <a:t>Princeton Theological  Seminary  1849</a:t>
            </a:r>
          </a:p>
          <a:p>
            <a:r>
              <a:rPr lang="en-US" dirty="0"/>
              <a:t>Assigned  to Presbyterian Church  in Greenwood , MS - lived in  Natchez .</a:t>
            </a:r>
          </a:p>
          <a:p>
            <a:r>
              <a:rPr lang="en-US" dirty="0"/>
              <a:t> John Miller (</a:t>
            </a:r>
            <a:r>
              <a:rPr lang="en-US" i="1" dirty="0"/>
              <a:t> later </a:t>
            </a:r>
            <a:r>
              <a:rPr lang="en-US" dirty="0"/>
              <a:t>Turpin) Finney  b.  1863</a:t>
            </a:r>
          </a:p>
          <a:p>
            <a:r>
              <a:rPr lang="en-US" dirty="0"/>
              <a:t>A.B. Princeton 1884, Harvard M.D. 1889</a:t>
            </a:r>
          </a:p>
          <a:p>
            <a:r>
              <a:rPr lang="en-US" dirty="0"/>
              <a:t>Played  football  at  </a:t>
            </a:r>
            <a:r>
              <a:rPr lang="en-US" i="1" dirty="0"/>
              <a:t>both</a:t>
            </a:r>
            <a:r>
              <a:rPr lang="en-US" dirty="0"/>
              <a:t> Princeton  and Harvard</a:t>
            </a:r>
          </a:p>
          <a:p>
            <a:r>
              <a:rPr lang="en-US" dirty="0"/>
              <a:t>Intern  and resident  MGH </a:t>
            </a:r>
          </a:p>
          <a:p>
            <a:r>
              <a:rPr lang="en-US" dirty="0"/>
              <a:t>William S. Thayer M.D. Medical  school  friend  recommended  him  to Halsted</a:t>
            </a:r>
          </a:p>
          <a:p>
            <a:r>
              <a:rPr lang="en-US" dirty="0"/>
              <a:t>Opening  day  of  J.H.H. 1889  W.S.H. hired him to be </a:t>
            </a:r>
            <a:r>
              <a:rPr lang="en-US" b="1" dirty="0"/>
              <a:t> </a:t>
            </a:r>
            <a:r>
              <a:rPr lang="en-US" b="1" i="1" dirty="0"/>
              <a:t>Surgeon  for  clinic J.H.H.</a:t>
            </a:r>
          </a:p>
          <a:p>
            <a:r>
              <a:rPr lang="en-US" b="1" dirty="0"/>
              <a:t>First</a:t>
            </a:r>
            <a:r>
              <a:rPr lang="en-US" dirty="0"/>
              <a:t> President American College of  Surgeons 1913 (X2)</a:t>
            </a:r>
          </a:p>
          <a:p>
            <a:r>
              <a:rPr lang="en-US" dirty="0"/>
              <a:t>Pyloroplasty  1902</a:t>
            </a:r>
          </a:p>
          <a:p>
            <a:r>
              <a:rPr lang="en-US" dirty="0"/>
              <a:t>Son JMTF Jr., Princeton 1915 ,M.D. J.H.M.S. 1919, V.P. Southern  Surgical 1943, son George  also M.D. and  grandson William Finney M.D.  J.H.M.S. 1953 surgeon</a:t>
            </a:r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16" y="914399"/>
            <a:ext cx="2824316" cy="3641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16" y="4555666"/>
            <a:ext cx="1958573" cy="2302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28800" y="4114800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William</a:t>
            </a:r>
          </a:p>
        </p:txBody>
      </p:sp>
    </p:spTree>
    <p:extLst>
      <p:ext uri="{BB962C8B-B14F-4D97-AF65-F5344CB8AC3E}">
        <p14:creationId xmlns:p14="http://schemas.microsoft.com/office/powerpoint/2010/main" val="405814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877" y="-76200"/>
            <a:ext cx="8229600" cy="1143000"/>
          </a:xfrm>
        </p:spPr>
        <p:txBody>
          <a:bodyPr/>
          <a:lstStyle/>
          <a:p>
            <a:r>
              <a:rPr lang="en-US" dirty="0"/>
              <a:t>Reverend Robert  Newton Baer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581" y="1219200"/>
            <a:ext cx="4800600" cy="563807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Born  1834, Dickinson College  Carlisle PA.  1858 ,  Methodist Episcopal minister –Fayette St Methodist Church Baltimore died   of  typhoid 1888  @ age 54 </a:t>
            </a:r>
          </a:p>
          <a:p>
            <a:r>
              <a:rPr lang="en-US" dirty="0"/>
              <a:t>Son  William  Stephenson  Baer–M.D. J.H.M.S. 1898 - surgery  resident  with  W.S.H. -1900 Orthopedics – summer  Boston– Partner  of Frederick Henry Baetjer M.D.</a:t>
            </a:r>
          </a:p>
          <a:p>
            <a:r>
              <a:rPr lang="en-US" dirty="0"/>
              <a:t>1931 maggot  therapy</a:t>
            </a:r>
          </a:p>
          <a:p>
            <a:r>
              <a:rPr lang="en-US" dirty="0"/>
              <a:t>1919 </a:t>
            </a:r>
            <a:r>
              <a:rPr lang="en-US" b="1" dirty="0"/>
              <a:t>Baer</a:t>
            </a:r>
            <a:r>
              <a:rPr lang="en-US" dirty="0"/>
              <a:t> membrane arthroplasty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87332"/>
            <a:ext cx="2192786" cy="3270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096" y="4267200"/>
            <a:ext cx="2093240" cy="270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3" t="3027" r="7358" b="22166"/>
          <a:stretch/>
        </p:blipFill>
        <p:spPr bwMode="auto">
          <a:xfrm>
            <a:off x="6764787" y="752168"/>
            <a:ext cx="2443022" cy="3064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577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38200" y="0"/>
            <a:ext cx="7543800" cy="639762"/>
          </a:xfrm>
        </p:spPr>
        <p:txBody>
          <a:bodyPr>
            <a:normAutofit fontScale="90000"/>
          </a:bodyPr>
          <a:lstStyle/>
          <a:p>
            <a:r>
              <a:rPr lang="en-US" dirty="0"/>
              <a:t>Reverend Anson Bois Hard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581" y="1066800"/>
            <a:ext cx="5014452" cy="609600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Episcopal  minister –Middlebury College  1822 -  Alexandria  Theological Seminary VA. 1829</a:t>
            </a:r>
          </a:p>
          <a:p>
            <a:r>
              <a:rPr lang="en-US" dirty="0"/>
              <a:t>Daughter Louisa  W.  Hard  married Henry Kuhl Kelly ( sugar  broker) Both  very  religious</a:t>
            </a:r>
          </a:p>
          <a:p>
            <a:r>
              <a:rPr lang="en-US" dirty="0"/>
              <a:t>Their son  Howard  Atwood Kelly M.D. , U. Pennsylvania  1879 </a:t>
            </a:r>
          </a:p>
          <a:p>
            <a:r>
              <a:rPr lang="en-US" dirty="0"/>
              <a:t>Technically  gifted  surgeon  @Kensington Hospital  Philadelphia recommended  to  Dean William Welch  by Osler  to  head Gynecology  @ Johns Hopkins</a:t>
            </a:r>
          </a:p>
          <a:p>
            <a:r>
              <a:rPr lang="en-US" dirty="0"/>
              <a:t>Strongly  influenced  by mother</a:t>
            </a:r>
          </a:p>
          <a:p>
            <a:r>
              <a:rPr lang="en-US" dirty="0"/>
              <a:t>Evangelical Christian ,  read  bible  daily– often  tried  to  convert  colleagues  and patients ( even H.L. Menken) 500 papers, many  books</a:t>
            </a:r>
          </a:p>
          <a:p>
            <a:r>
              <a:rPr lang="en-US" dirty="0"/>
              <a:t> </a:t>
            </a:r>
          </a:p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1" r="4439" b="6123"/>
          <a:stretch/>
        </p:blipFill>
        <p:spPr bwMode="auto">
          <a:xfrm>
            <a:off x="5791200" y="4152737"/>
            <a:ext cx="3367548" cy="2705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843" y="-13741"/>
            <a:ext cx="2846387" cy="418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016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12507</TotalTime>
  <Words>2215</Words>
  <Application>Microsoft Office PowerPoint</Application>
  <PresentationFormat>On-screen Show (4:3)</PresentationFormat>
  <Paragraphs>237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Arial</vt:lpstr>
      <vt:lpstr>Calibri</vt:lpstr>
      <vt:lpstr>Office Theme</vt:lpstr>
      <vt:lpstr>Sacerdos Filius Physicians   Sons and  Grandsons  of  Clergymen</vt:lpstr>
      <vt:lpstr>The 4 Noble (“Learned”) Professions</vt:lpstr>
      <vt:lpstr>Sons Often Follow  Fathers</vt:lpstr>
      <vt:lpstr> Franklin and  Billy  Graham    </vt:lpstr>
      <vt:lpstr>A Different Path But  a Good Path Father Clergy – Son Physician</vt:lpstr>
      <vt:lpstr>  Reverend Featherstone Lake Osler</vt:lpstr>
      <vt:lpstr>Reverend Ebenezer Dickey Finney</vt:lpstr>
      <vt:lpstr>Reverend Robert  Newton Baer</vt:lpstr>
      <vt:lpstr>Reverend Anson Bois Hard</vt:lpstr>
      <vt:lpstr>Reverend Thomas Cullen</vt:lpstr>
      <vt:lpstr>Some non Johns Hopkins Surgeons</vt:lpstr>
      <vt:lpstr>Reverend William Youel Allen </vt:lpstr>
      <vt:lpstr> Reverend Malcolm Nicholson Bethune</vt:lpstr>
      <vt:lpstr>Why?</vt:lpstr>
      <vt:lpstr>Others</vt:lpstr>
      <vt:lpstr>PowerPoint Presentation</vt:lpstr>
      <vt:lpstr>Reverend Thomas Henry Burkitt</vt:lpstr>
      <vt:lpstr>Rev Carl Theodore Billroth</vt:lpstr>
      <vt:lpstr>Father  Rudolph  Meyer </vt:lpstr>
      <vt:lpstr>Reverend  Samuel Ripley  Professor James Bradley Thayer J.D.</vt:lpstr>
      <vt:lpstr>Reverend Lemuel Sutton Reed</vt:lpstr>
      <vt:lpstr>David McCrea</vt:lpstr>
      <vt:lpstr>Thomas Futcher  and  Susan  Northwood  Futcher 1879</vt:lpstr>
      <vt:lpstr>Reverend George Washington Boggs Reverend William Ellison Boggs</vt:lpstr>
      <vt:lpstr>  Reverend (Doctor) Abraham (Abram) Still M.D. </vt:lpstr>
      <vt:lpstr>Reverend Anton Julius (AJ)  Carlson Ph.D.</vt:lpstr>
      <vt:lpstr>Nobels</vt:lpstr>
    </vt:vector>
  </TitlesOfParts>
  <Company>Medical University of South Carolina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Doctor  sons of  clergymen</dc:title>
  <dc:creator>Windows User</dc:creator>
  <cp:lastModifiedBy>Andy Tuthill</cp:lastModifiedBy>
  <cp:revision>379</cp:revision>
  <dcterms:created xsi:type="dcterms:W3CDTF">2015-12-29T13:59:56Z</dcterms:created>
  <dcterms:modified xsi:type="dcterms:W3CDTF">2020-09-08T13:30:39Z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1809116164</vt:i4>
  </property>
  <property fmtid="{D5CDD505-2E9C-101B-9397-08002B2CF9AE}" pid="3" name="_NewReviewCycle">
    <vt:lpwstr/>
  </property>
  <property fmtid="{D5CDD505-2E9C-101B-9397-08002B2CF9AE}" pid="4" name="_EmailSubject">
    <vt:lpwstr>Halsted History</vt:lpwstr>
  </property>
  <property fmtid="{D5CDD505-2E9C-101B-9397-08002B2CF9AE}" pid="5" name="_AuthorEmail">
    <vt:lpwstr>schabels@musc.edu</vt:lpwstr>
  </property>
  <property fmtid="{D5CDD505-2E9C-101B-9397-08002B2CF9AE}" pid="6" name="_AuthorEmailDisplayName">
    <vt:lpwstr>Schabel, Stephen I.</vt:lpwstr>
  </property>
</Properties>
</file>