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82" r:id="rId3"/>
    <p:sldId id="284" r:id="rId4"/>
    <p:sldId id="318" r:id="rId5"/>
    <p:sldId id="325" r:id="rId6"/>
    <p:sldId id="257" r:id="rId7"/>
    <p:sldId id="289" r:id="rId8"/>
    <p:sldId id="290" r:id="rId9"/>
    <p:sldId id="291" r:id="rId10"/>
    <p:sldId id="292" r:id="rId11"/>
    <p:sldId id="296" r:id="rId12"/>
    <p:sldId id="299" r:id="rId13"/>
    <p:sldId id="300" r:id="rId14"/>
    <p:sldId id="301" r:id="rId15"/>
    <p:sldId id="272" r:id="rId16"/>
    <p:sldId id="302" r:id="rId17"/>
    <p:sldId id="303" r:id="rId18"/>
    <p:sldId id="304" r:id="rId19"/>
    <p:sldId id="305" r:id="rId20"/>
    <p:sldId id="306" r:id="rId21"/>
    <p:sldId id="307" r:id="rId22"/>
    <p:sldId id="309" r:id="rId23"/>
    <p:sldId id="310" r:id="rId24"/>
    <p:sldId id="311" r:id="rId25"/>
    <p:sldId id="312" r:id="rId26"/>
    <p:sldId id="313" r:id="rId27"/>
    <p:sldId id="314" r:id="rId28"/>
    <p:sldId id="316" r:id="rId29"/>
    <p:sldId id="315" r:id="rId30"/>
    <p:sldId id="326" r:id="rId31"/>
    <p:sldId id="279" r:id="rId32"/>
    <p:sldId id="280" r:id="rId33"/>
    <p:sldId id="293" r:id="rId34"/>
    <p:sldId id="32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7" d="100"/>
          <a:sy n="117" d="100"/>
        </p:scale>
        <p:origin x="-147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AD0144-5EAB-1842-B59C-945734C9101C}" type="datetimeFigureOut">
              <a:rPr lang="en-US" smtClean="0"/>
              <a:t>6/21/2019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7DED69-ED26-7940-956F-3CB3BE4EC3E7}" type="slidenum">
              <a:rPr lang="en-US" smtClean="0"/>
              <a:t>‹#›</a:t>
            </a:fld>
            <a:endParaRPr lang="en-US"/>
          </a:p>
        </p:txBody>
      </p:sp>
    </p:spTree>
    <p:extLst>
      <p:ext uri="{BB962C8B-B14F-4D97-AF65-F5344CB8AC3E}">
        <p14:creationId xmlns:p14="http://schemas.microsoft.com/office/powerpoint/2010/main" val="3606894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WS Handley reported that </a:t>
            </a:r>
            <a:r>
              <a:rPr lang="en-US" dirty="0" err="1" smtClean="0"/>
              <a:t>inernal</a:t>
            </a:r>
            <a:r>
              <a:rPr lang="en-US" dirty="0" smtClean="0"/>
              <a:t> </a:t>
            </a:r>
            <a:r>
              <a:rPr lang="en-US" dirty="0" err="1" smtClean="0"/>
              <a:t>mammay</a:t>
            </a:r>
            <a:r>
              <a:rPr lang="en-US" dirty="0" smtClean="0"/>
              <a:t> lymph nodes often contain breast cancer metastases</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6</a:t>
            </a:fld>
            <a:endParaRPr lang="en-US"/>
          </a:p>
        </p:txBody>
      </p:sp>
    </p:spTree>
    <p:extLst>
      <p:ext uri="{BB962C8B-B14F-4D97-AF65-F5344CB8AC3E}">
        <p14:creationId xmlns:p14="http://schemas.microsoft.com/office/powerpoint/2010/main" val="2209262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these 2 studies, Urban </a:t>
            </a:r>
            <a:r>
              <a:rPr lang="en-US" dirty="0" err="1" smtClean="0"/>
              <a:t>hypothesiszed</a:t>
            </a:r>
            <a:r>
              <a:rPr lang="en-US" dirty="0" smtClean="0"/>
              <a:t> that present in the </a:t>
            </a:r>
            <a:r>
              <a:rPr lang="en-US" dirty="0" err="1" smtClean="0"/>
              <a:t>interanl</a:t>
            </a:r>
            <a:r>
              <a:rPr lang="en-US" dirty="0" smtClean="0"/>
              <a:t> mammary lymph nodes that conventional surgery could not treat.</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20</a:t>
            </a:fld>
            <a:endParaRPr lang="en-US"/>
          </a:p>
        </p:txBody>
      </p:sp>
    </p:spTree>
    <p:extLst>
      <p:ext uri="{BB962C8B-B14F-4D97-AF65-F5344CB8AC3E}">
        <p14:creationId xmlns:p14="http://schemas.microsoft.com/office/powerpoint/2010/main" val="275367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designed an </a:t>
            </a:r>
            <a:r>
              <a:rPr lang="en-US" dirty="0" err="1" smtClean="0"/>
              <a:t>orginal</a:t>
            </a:r>
            <a:r>
              <a:rPr lang="en-US" dirty="0" smtClean="0"/>
              <a:t> operation for removing the internal mammary lymph nodes </a:t>
            </a:r>
            <a:r>
              <a:rPr lang="en-US" dirty="0" err="1" smtClean="0"/>
              <a:t>enbloc</a:t>
            </a:r>
            <a:r>
              <a:rPr lang="en-US" dirty="0" smtClean="0"/>
              <a:t> with radical</a:t>
            </a:r>
            <a:r>
              <a:rPr lang="en-US" baseline="0" dirty="0" smtClean="0"/>
              <a:t> </a:t>
            </a:r>
            <a:r>
              <a:rPr lang="en-US" baseline="0" dirty="0" err="1" smtClean="0"/>
              <a:t>mastectomhy</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21</a:t>
            </a:fld>
            <a:endParaRPr lang="en-US"/>
          </a:p>
        </p:txBody>
      </p:sp>
    </p:spTree>
    <p:extLst>
      <p:ext uri="{BB962C8B-B14F-4D97-AF65-F5344CB8AC3E}">
        <p14:creationId xmlns:p14="http://schemas.microsoft.com/office/powerpoint/2010/main" val="420400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 an elliptical skin incision in the manner of a conventional radical mastectomy. Raised skin</a:t>
            </a:r>
            <a:r>
              <a:rPr lang="en-US" baseline="0" dirty="0" smtClean="0"/>
              <a:t> flaps medially to the opposite side of the sternum and then laterally to the outer aspect of the </a:t>
            </a:r>
            <a:r>
              <a:rPr lang="en-US" baseline="0" dirty="0" err="1" smtClean="0"/>
              <a:t>latissumus</a:t>
            </a:r>
            <a:r>
              <a:rPr lang="en-US" baseline="0" dirty="0" smtClean="0"/>
              <a:t> muscles.  The </a:t>
            </a:r>
            <a:r>
              <a:rPr lang="en-US" baseline="0" dirty="0" err="1" smtClean="0"/>
              <a:t>pect</a:t>
            </a:r>
            <a:r>
              <a:rPr lang="en-US" baseline="0" dirty="0" smtClean="0"/>
              <a:t> muscles were dissected and the anterior surface of the sternum was cleared.  The </a:t>
            </a:r>
            <a:r>
              <a:rPr lang="en-US" baseline="0" dirty="0" err="1" smtClean="0"/>
              <a:t>pecotroalis</a:t>
            </a:r>
            <a:r>
              <a:rPr lang="en-US" baseline="0" dirty="0" smtClean="0"/>
              <a:t> major muscle was divided between the sternal and </a:t>
            </a:r>
            <a:r>
              <a:rPr lang="en-US" baseline="0" dirty="0" err="1" smtClean="0"/>
              <a:t>clavicular</a:t>
            </a:r>
            <a:r>
              <a:rPr lang="en-US" baseline="0" dirty="0" smtClean="0"/>
              <a:t> heads, exposing the first rib.  From below, the anterior rectus muscle was divided, exposing the 6</a:t>
            </a:r>
            <a:r>
              <a:rPr lang="en-US" baseline="30000" dirty="0" smtClean="0"/>
              <a:t>th</a:t>
            </a:r>
            <a:r>
              <a:rPr lang="en-US" baseline="0" dirty="0" smtClean="0"/>
              <a:t> rib.  Next, an incision was made through the intercostal muscles and pleura in the first ICS.  The internal mammary vessels </a:t>
            </a:r>
            <a:r>
              <a:rPr lang="en-US" baseline="0" dirty="0" err="1" smtClean="0"/>
              <a:t>weere</a:t>
            </a:r>
            <a:r>
              <a:rPr lang="en-US" baseline="0" dirty="0" smtClean="0"/>
              <a:t> transected and </a:t>
            </a:r>
            <a:r>
              <a:rPr lang="en-US" baseline="0" dirty="0" err="1" smtClean="0"/>
              <a:t>ligatted</a:t>
            </a:r>
            <a:r>
              <a:rPr lang="en-US" baseline="0" dirty="0" smtClean="0"/>
              <a:t> behind the </a:t>
            </a:r>
            <a:r>
              <a:rPr lang="en-US" baseline="0" dirty="0" err="1" smtClean="0"/>
              <a:t>lwoer</a:t>
            </a:r>
            <a:r>
              <a:rPr lang="en-US" baseline="0" dirty="0" smtClean="0"/>
              <a:t> edge of the first rib.  In a similar manner the 5 </a:t>
            </a:r>
            <a:r>
              <a:rPr lang="en-US" baseline="0" dirty="0" err="1" smtClean="0"/>
              <a:t>tcs</a:t>
            </a:r>
            <a:r>
              <a:rPr lang="en-US" baseline="0" dirty="0" smtClean="0"/>
              <a:t> WAS ENTERETED AND THE INTERNAL MAMMAY VESSELS WERE AGAIN TRANSECTED.   A TRAP DOOR WAS FASHINED IN THE CHEST WALL MY JOING THE INTERCOSTAL INCISIONS USING A STERNAL-SPLITTING INCISION.  This portion of the chest wall was then separated by cutting through the ribs and intercostal muscles just lateral to the costal-</a:t>
            </a:r>
            <a:r>
              <a:rPr lang="en-US" baseline="0" dirty="0" err="1" smtClean="0"/>
              <a:t>chondral</a:t>
            </a:r>
            <a:r>
              <a:rPr lang="en-US" baseline="0" dirty="0" smtClean="0"/>
              <a:t> junctions of the 2-5</a:t>
            </a:r>
            <a:r>
              <a:rPr lang="en-US" baseline="30000" dirty="0" smtClean="0"/>
              <a:t>th</a:t>
            </a:r>
            <a:r>
              <a:rPr lang="en-US" baseline="0" dirty="0" smtClean="0"/>
              <a:t> ribs.  The free portion of the chest wall with the internal mammary chain was then reflected laterally, remaining in </a:t>
            </a:r>
            <a:r>
              <a:rPr lang="en-US" baseline="0" dirty="0" err="1" smtClean="0"/>
              <a:t>contin;uity</a:t>
            </a:r>
            <a:r>
              <a:rPr lang="en-US" baseline="0" dirty="0" smtClean="0"/>
              <a:t> with the overlying </a:t>
            </a:r>
            <a:r>
              <a:rPr lang="en-US" baseline="0" dirty="0" err="1" smtClean="0"/>
              <a:t>pect</a:t>
            </a:r>
            <a:r>
              <a:rPr lang="en-US" baseline="0" dirty="0" smtClean="0"/>
              <a:t> muscles and breast.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22</a:t>
            </a:fld>
            <a:endParaRPr lang="en-US"/>
          </a:p>
        </p:txBody>
      </p:sp>
    </p:spTree>
    <p:extLst>
      <p:ext uri="{BB962C8B-B14F-4D97-AF65-F5344CB8AC3E}">
        <p14:creationId xmlns:p14="http://schemas.microsoft.com/office/powerpoint/2010/main" val="352225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 chest wall defect was closed with a fascia </a:t>
            </a:r>
            <a:r>
              <a:rPr lang="en-US" dirty="0" err="1" smtClean="0"/>
              <a:t>lata</a:t>
            </a:r>
            <a:r>
              <a:rPr lang="en-US" dirty="0" smtClean="0"/>
              <a:t> graft.  The pleural cavity was routinely drained for 2 days.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23</a:t>
            </a:fld>
            <a:endParaRPr lang="en-US"/>
          </a:p>
        </p:txBody>
      </p:sp>
    </p:spTree>
    <p:extLst>
      <p:ext uri="{BB962C8B-B14F-4D97-AF65-F5344CB8AC3E}">
        <p14:creationId xmlns:p14="http://schemas.microsoft.com/office/powerpoint/2010/main" val="348276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treated</a:t>
            </a:r>
            <a:r>
              <a:rPr lang="en-US" baseline="0" dirty="0" smtClean="0"/>
              <a:t> about 1000 patients with extended-radical mastectomy for several decades.  His operation was featured in a Time Magazine cover story in 1963 highlighting 7 innovative operations.  The title of the article was Surgery: the best hope of all.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24</a:t>
            </a:fld>
            <a:endParaRPr lang="en-US"/>
          </a:p>
        </p:txBody>
      </p:sp>
    </p:spTree>
    <p:extLst>
      <p:ext uri="{BB962C8B-B14F-4D97-AF65-F5344CB8AC3E}">
        <p14:creationId xmlns:p14="http://schemas.microsoft.com/office/powerpoint/2010/main" val="37983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1976, Urban reported that the 10-year survival rate at memorial hospital was significantly improved for extended radical mastectomy as compared to conventional mastectomy.</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27</a:t>
            </a:fld>
            <a:endParaRPr lang="en-US"/>
          </a:p>
        </p:txBody>
      </p:sp>
    </p:spTree>
    <p:extLst>
      <p:ext uri="{BB962C8B-B14F-4D97-AF65-F5344CB8AC3E}">
        <p14:creationId xmlns:p14="http://schemas.microsoft.com/office/powerpoint/2010/main" val="399104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argue that despite their bold and</a:t>
            </a:r>
            <a:r>
              <a:rPr lang="en-US" baseline="0" dirty="0" smtClean="0"/>
              <a:t> innovative work, that the accomplishments of </a:t>
            </a:r>
            <a:r>
              <a:rPr lang="en-US" baseline="0" dirty="0" err="1" smtClean="0"/>
              <a:t>wangensteen</a:t>
            </a:r>
            <a:r>
              <a:rPr lang="en-US" baseline="0" dirty="0" smtClean="0"/>
              <a:t> and urban are relegated to a foot note in history. But, to quote a well known college football announcer,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30</a:t>
            </a:fld>
            <a:endParaRPr lang="en-US"/>
          </a:p>
        </p:txBody>
      </p:sp>
    </p:spTree>
    <p:extLst>
      <p:ext uri="{BB962C8B-B14F-4D97-AF65-F5344CB8AC3E}">
        <p14:creationId xmlns:p14="http://schemas.microsoft.com/office/powerpoint/2010/main" val="293906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weeks ago</a:t>
            </a:r>
            <a:r>
              <a:rPr lang="en-US" baseline="0" dirty="0" smtClean="0"/>
              <a:t>, the NEJM published 2 separate randomized clinical trials evaluating the treatment of extra-axillary LN </a:t>
            </a:r>
            <a:r>
              <a:rPr lang="en-US" baseline="0" dirty="0" err="1" smtClean="0"/>
              <a:t>mets</a:t>
            </a:r>
            <a:r>
              <a:rPr lang="en-US" baseline="0" dirty="0" smtClean="0"/>
              <a:t> with RT.  These 2 studies demonstrated that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32</a:t>
            </a:fld>
            <a:endParaRPr lang="en-US"/>
          </a:p>
        </p:txBody>
      </p:sp>
    </p:spTree>
    <p:extLst>
      <p:ext uri="{BB962C8B-B14F-4D97-AF65-F5344CB8AC3E}">
        <p14:creationId xmlns:p14="http://schemas.microsoft.com/office/powerpoint/2010/main" val="391124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nearly 70</a:t>
            </a:r>
            <a:r>
              <a:rPr lang="en-US" baseline="0" dirty="0" smtClean="0"/>
              <a:t> years after </a:t>
            </a:r>
            <a:r>
              <a:rPr lang="en-US" baseline="0" dirty="0" err="1" smtClean="0"/>
              <a:t>Wangenseen</a:t>
            </a:r>
            <a:r>
              <a:rPr lang="en-US" baseline="0" dirty="0" smtClean="0"/>
              <a:t> and Urban proposed surgical treatment of </a:t>
            </a:r>
            <a:r>
              <a:rPr lang="en-US" baseline="0" dirty="0" err="1" smtClean="0"/>
              <a:t>extraaxillary</a:t>
            </a:r>
            <a:r>
              <a:rPr lang="en-US" baseline="0" dirty="0" smtClean="0"/>
              <a:t> LNs, there remains intense in the management of </a:t>
            </a:r>
            <a:r>
              <a:rPr lang="en-US" baseline="0" dirty="0" err="1" smtClean="0"/>
              <a:t>extraaxillary</a:t>
            </a:r>
            <a:r>
              <a:rPr lang="en-US" baseline="0" dirty="0" smtClean="0"/>
              <a:t> </a:t>
            </a:r>
            <a:r>
              <a:rPr lang="en-US" baseline="0" dirty="0" err="1" smtClean="0"/>
              <a:t>lns</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33</a:t>
            </a:fld>
            <a:endParaRPr lang="en-US"/>
          </a:p>
        </p:txBody>
      </p:sp>
    </p:spTree>
    <p:extLst>
      <p:ext uri="{BB962C8B-B14F-4D97-AF65-F5344CB8AC3E}">
        <p14:creationId xmlns:p14="http://schemas.microsoft.com/office/powerpoint/2010/main" val="383907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Spent</a:t>
            </a:r>
            <a:r>
              <a:rPr lang="en-US" baseline="0" dirty="0" smtClean="0"/>
              <a:t> his entire professional life at the U Min</a:t>
            </a:r>
          </a:p>
          <a:p>
            <a:endParaRPr lang="en-US" baseline="0" dirty="0" smtClean="0"/>
          </a:p>
          <a:p>
            <a:r>
              <a:rPr lang="en-US" baseline="0" dirty="0" smtClean="0"/>
              <a:t>His clinical and </a:t>
            </a:r>
            <a:r>
              <a:rPr lang="en-US" baseline="0" dirty="0" err="1" smtClean="0"/>
              <a:t>researchec</a:t>
            </a:r>
            <a:r>
              <a:rPr lang="en-US" baseline="0" dirty="0" smtClean="0"/>
              <a:t> </a:t>
            </a:r>
            <a:r>
              <a:rPr lang="en-US" baseline="0" dirty="0" err="1" smtClean="0"/>
              <a:t>interestes</a:t>
            </a:r>
            <a:r>
              <a:rPr lang="en-US" baseline="0" dirty="0" smtClean="0"/>
              <a:t> included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9</a:t>
            </a:fld>
            <a:endParaRPr lang="en-US"/>
          </a:p>
        </p:txBody>
      </p:sp>
    </p:spTree>
    <p:extLst>
      <p:ext uri="{BB962C8B-B14F-4D97-AF65-F5344CB8AC3E}">
        <p14:creationId xmlns:p14="http://schemas.microsoft.com/office/powerpoint/2010/main" val="252607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Wangensteen</a:t>
            </a:r>
            <a:r>
              <a:rPr lang="en-US" dirty="0" smtClean="0"/>
              <a:t> was a strong proponent of surgical resident research and </a:t>
            </a:r>
            <a:r>
              <a:rPr lang="en-US" sz="1200" kern="1200" dirty="0" smtClean="0">
                <a:solidFill>
                  <a:schemeClr val="tx1"/>
                </a:solidFill>
                <a:latin typeface="+mn-lt"/>
                <a:ea typeface="+mn-ea"/>
                <a:cs typeface="+mn-cs"/>
              </a:rPr>
              <a:t>established the Surgical Forum at the American College of Surgeons (ACS) - </a:t>
            </a:r>
            <a:r>
              <a:rPr lang="en-US" dirty="0" smtClean="0"/>
              <a:t>Several</a:t>
            </a:r>
            <a:r>
              <a:rPr lang="en-US" baseline="0" dirty="0" smtClean="0"/>
              <a:t> years ago at this meeting, Selwyn Vickers gave a presentation on </a:t>
            </a:r>
            <a:r>
              <a:rPr lang="en-US" baseline="0" dirty="0" err="1" smtClean="0"/>
              <a:t>Wangensteen’s</a:t>
            </a:r>
            <a:r>
              <a:rPr lang="en-US" baseline="0" dirty="0" smtClean="0"/>
              <a:t> contribution to the development of academic surgical training programs in the US.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10</a:t>
            </a:fld>
            <a:endParaRPr lang="en-US"/>
          </a:p>
        </p:txBody>
      </p:sp>
    </p:spTree>
    <p:extLst>
      <p:ext uri="{BB962C8B-B14F-4D97-AF65-F5344CB8AC3E}">
        <p14:creationId xmlns:p14="http://schemas.microsoft.com/office/powerpoint/2010/main" val="226073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Wangensteen</a:t>
            </a:r>
            <a:r>
              <a:rPr lang="en-US" dirty="0" smtClean="0"/>
              <a:t>, the clavicle and sternum </a:t>
            </a:r>
            <a:r>
              <a:rPr lang="en-US" dirty="0" err="1" smtClean="0"/>
              <a:t>rpresented</a:t>
            </a:r>
            <a:r>
              <a:rPr lang="en-US" dirty="0" smtClean="0"/>
              <a:t> anatomic barriers to a more complete operation; the super radical mastectomy </a:t>
            </a:r>
            <a:r>
              <a:rPr lang="en-US" dirty="0" err="1" smtClean="0"/>
              <a:t>wa</a:t>
            </a:r>
            <a:r>
              <a:rPr lang="en-US" dirty="0" smtClean="0"/>
              <a:t> s his method</a:t>
            </a:r>
            <a:r>
              <a:rPr lang="en-US" baseline="0" dirty="0" smtClean="0"/>
              <a:t> of taking down the fence.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11</a:t>
            </a:fld>
            <a:endParaRPr lang="en-US"/>
          </a:p>
        </p:txBody>
      </p:sp>
    </p:spTree>
    <p:extLst>
      <p:ext uri="{BB962C8B-B14F-4D97-AF65-F5344CB8AC3E}">
        <p14:creationId xmlns:p14="http://schemas.microsoft.com/office/powerpoint/2010/main" val="47380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Wangensteen</a:t>
            </a:r>
            <a:r>
              <a:rPr lang="en-US" dirty="0" smtClean="0"/>
              <a:t> initially advocated a 2-stage operation.</a:t>
            </a:r>
            <a:r>
              <a:rPr lang="en-US" baseline="0" dirty="0" smtClean="0"/>
              <a:t>  In stage 1, In stage 1, the conventional mastectomy was performed </a:t>
            </a:r>
            <a:r>
              <a:rPr lang="en-US" baseline="0" dirty="0" err="1" smtClean="0"/>
              <a:t>throu</a:t>
            </a:r>
            <a:r>
              <a:rPr lang="en-US" baseline="0" dirty="0" smtClean="0"/>
              <a:t> the </a:t>
            </a:r>
            <a:r>
              <a:rPr lang="en-US" baseline="0" dirty="0" err="1" smtClean="0"/>
              <a:t>usualy</a:t>
            </a:r>
            <a:r>
              <a:rPr lang="en-US" baseline="0" dirty="0" smtClean="0"/>
              <a:t> elliptical incision, then a </a:t>
            </a:r>
            <a:r>
              <a:rPr lang="en-US" baseline="0" dirty="0" err="1" smtClean="0"/>
              <a:t>sement</a:t>
            </a:r>
            <a:r>
              <a:rPr lang="en-US" baseline="0" dirty="0" smtClean="0"/>
              <a:t> of the first rib was resected.  The wound was then closed with either primary sutures of a split-thickness skin graft, </a:t>
            </a:r>
            <a:r>
              <a:rPr lang="en-US" baseline="0" dirty="0" err="1" smtClean="0"/>
              <a:t>depedning</a:t>
            </a:r>
            <a:r>
              <a:rPr lang="en-US" baseline="0" dirty="0" smtClean="0"/>
              <a:t> on the extent of the local skin excision.</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13</a:t>
            </a:fld>
            <a:endParaRPr lang="en-US"/>
          </a:p>
        </p:txBody>
      </p:sp>
    </p:spTree>
    <p:extLst>
      <p:ext uri="{BB962C8B-B14F-4D97-AF65-F5344CB8AC3E}">
        <p14:creationId xmlns:p14="http://schemas.microsoft.com/office/powerpoint/2010/main" val="9799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stage 2, performed 4-6 weeks later, </a:t>
            </a:r>
            <a:r>
              <a:rPr lang="en-US" dirty="0" err="1" smtClean="0"/>
              <a:t>Wangensteen</a:t>
            </a:r>
            <a:r>
              <a:rPr lang="en-US" dirty="0" smtClean="0"/>
              <a:t> created a separate</a:t>
            </a:r>
            <a:r>
              <a:rPr lang="en-US" baseline="0" dirty="0" smtClean="0"/>
              <a:t> incision that </a:t>
            </a:r>
            <a:r>
              <a:rPr lang="en-US" baseline="0" dirty="0" err="1" smtClean="0"/>
              <a:t>extneded</a:t>
            </a:r>
            <a:r>
              <a:rPr lang="en-US" baseline="0" dirty="0" smtClean="0"/>
              <a:t> from the thyroid cartilage down to the sternum, ending at the fourth intercostal space.  The </a:t>
            </a:r>
            <a:r>
              <a:rPr lang="en-US" baseline="0" dirty="0" err="1" smtClean="0"/>
              <a:t>sternocelidomastoid</a:t>
            </a:r>
            <a:r>
              <a:rPr lang="en-US" baseline="0" dirty="0" smtClean="0"/>
              <a:t> muscle was </a:t>
            </a:r>
            <a:r>
              <a:rPr lang="en-US" baseline="0" dirty="0" err="1" smtClean="0"/>
              <a:t>detaached</a:t>
            </a:r>
            <a:r>
              <a:rPr lang="en-US" baseline="0" dirty="0" smtClean="0"/>
              <a:t> at its lower insertion  The strap muscles were divided at their lower attachments.  The carotid sheath was dissected and the </a:t>
            </a:r>
            <a:r>
              <a:rPr lang="en-US" baseline="0" dirty="0" err="1" smtClean="0"/>
              <a:t>omohyoid</a:t>
            </a:r>
            <a:r>
              <a:rPr lang="en-US" baseline="0" dirty="0" smtClean="0"/>
              <a:t> muscle </a:t>
            </a:r>
            <a:r>
              <a:rPr lang="en-US" baseline="0" dirty="0" err="1" smtClean="0"/>
              <a:t>divivided</a:t>
            </a:r>
            <a:r>
              <a:rPr lang="en-US" baseline="0" dirty="0" smtClean="0"/>
              <a:t>.  The supraclavicular LND started at the upper border of the thyroid cartilage and extended into the </a:t>
            </a:r>
            <a:r>
              <a:rPr lang="en-US" baseline="0" dirty="0" err="1" smtClean="0"/>
              <a:t>mediastimum</a:t>
            </a:r>
            <a:r>
              <a:rPr lang="en-US" baseline="0" dirty="0" smtClean="0"/>
              <a:t>. The sternum was cut longitudinally from the jugular notch to the 4</a:t>
            </a:r>
            <a:r>
              <a:rPr lang="en-US" baseline="30000" dirty="0" smtClean="0"/>
              <a:t>th</a:t>
            </a:r>
            <a:r>
              <a:rPr lang="en-US" baseline="0" dirty="0" smtClean="0"/>
              <a:t> </a:t>
            </a:r>
            <a:r>
              <a:rPr lang="en-US" baseline="0" dirty="0" err="1" smtClean="0"/>
              <a:t>ics</a:t>
            </a:r>
            <a:r>
              <a:rPr lang="en-US" baseline="0" dirty="0" smtClean="0"/>
              <a:t> and then cut </a:t>
            </a:r>
            <a:r>
              <a:rPr lang="en-US" baseline="0" dirty="0" err="1" smtClean="0"/>
              <a:t>transverely</a:t>
            </a:r>
            <a:r>
              <a:rPr lang="en-US" baseline="0" dirty="0" smtClean="0"/>
              <a:t> at the 4</a:t>
            </a:r>
            <a:r>
              <a:rPr lang="en-US" baseline="30000" dirty="0" smtClean="0"/>
              <a:t>th</a:t>
            </a:r>
            <a:r>
              <a:rPr lang="en-US" baseline="0" dirty="0" smtClean="0"/>
              <a:t> </a:t>
            </a:r>
            <a:r>
              <a:rPr lang="en-US" baseline="0" dirty="0" err="1" smtClean="0"/>
              <a:t>ics</a:t>
            </a:r>
            <a:r>
              <a:rPr lang="en-US" baseline="0" dirty="0" smtClean="0"/>
              <a:t>.  The clavicle and half of the manubrium were then retracted laterally to expose the </a:t>
            </a:r>
            <a:r>
              <a:rPr lang="en-US" baseline="0" dirty="0" err="1" smtClean="0"/>
              <a:t>subclavicular</a:t>
            </a:r>
            <a:r>
              <a:rPr lang="en-US" baseline="0" dirty="0" smtClean="0"/>
              <a:t> area.  The </a:t>
            </a:r>
            <a:r>
              <a:rPr lang="en-US" baseline="0" dirty="0" err="1" smtClean="0"/>
              <a:t>barchial</a:t>
            </a:r>
            <a:r>
              <a:rPr lang="en-US" baseline="0" dirty="0" smtClean="0"/>
              <a:t> </a:t>
            </a:r>
            <a:r>
              <a:rPr lang="en-US" baseline="0" dirty="0" err="1" smtClean="0"/>
              <a:t>plexas</a:t>
            </a:r>
            <a:r>
              <a:rPr lang="en-US" baseline="0" dirty="0" smtClean="0"/>
              <a:t> and </a:t>
            </a:r>
            <a:r>
              <a:rPr lang="en-US" baseline="0" dirty="0" err="1" smtClean="0"/>
              <a:t>subclavian</a:t>
            </a:r>
            <a:r>
              <a:rPr lang="en-US" baseline="0" dirty="0" smtClean="0"/>
              <a:t> vessels were dissected and all lymphatic tissue was removed.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14</a:t>
            </a:fld>
            <a:endParaRPr lang="en-US"/>
          </a:p>
        </p:txBody>
      </p:sp>
    </p:spTree>
    <p:extLst>
      <p:ext uri="{BB962C8B-B14F-4D97-AF65-F5344CB8AC3E}">
        <p14:creationId xmlns:p14="http://schemas.microsoft.com/office/powerpoint/2010/main" val="105371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 divided sternum was retraced, exposing the tissues of the </a:t>
            </a:r>
            <a:r>
              <a:rPr lang="en-US" dirty="0" err="1" smtClean="0"/>
              <a:t>anteria</a:t>
            </a:r>
            <a:r>
              <a:rPr lang="en-US" dirty="0" smtClean="0"/>
              <a:t> </a:t>
            </a:r>
            <a:r>
              <a:rPr lang="en-US" dirty="0" err="1" smtClean="0"/>
              <a:t>mediaturme</a:t>
            </a:r>
            <a:r>
              <a:rPr lang="en-US" dirty="0" smtClean="0"/>
              <a:t>.  The </a:t>
            </a:r>
            <a:r>
              <a:rPr lang="en-US" dirty="0" err="1" smtClean="0"/>
              <a:t>int</a:t>
            </a:r>
            <a:r>
              <a:rPr lang="en-US" dirty="0" smtClean="0"/>
              <a:t> mammary vessels and associated lymph node chairs were removed from the origin of the vessels in the neck down to the firth </a:t>
            </a:r>
            <a:r>
              <a:rPr lang="en-US" dirty="0" err="1" smtClean="0"/>
              <a:t>ics</a:t>
            </a:r>
            <a:r>
              <a:rPr lang="en-US" dirty="0" smtClean="0"/>
              <a:t>.   Thad </a:t>
            </a:r>
            <a:r>
              <a:rPr lang="en-US" dirty="0" err="1" smtClean="0"/>
              <a:t>adjuvance</a:t>
            </a:r>
            <a:r>
              <a:rPr lang="en-US" dirty="0" smtClean="0"/>
              <a:t> pleura and fat were widely excised along with the internal mammary lymph nodes the </a:t>
            </a:r>
            <a:r>
              <a:rPr lang="en-US" dirty="0" err="1" smtClean="0"/>
              <a:t>lympatic</a:t>
            </a:r>
            <a:r>
              <a:rPr lang="en-US" dirty="0" smtClean="0"/>
              <a:t> tissues were dissected from the great vessels of the superior and anterior</a:t>
            </a:r>
            <a:r>
              <a:rPr lang="en-US" baseline="0" dirty="0" smtClean="0"/>
              <a:t> mediastinum.   The sternum was closed with interrupted stainless-steel wire, and the skin was closed.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15</a:t>
            </a:fld>
            <a:endParaRPr lang="en-US"/>
          </a:p>
        </p:txBody>
      </p:sp>
    </p:spTree>
    <p:extLst>
      <p:ext uri="{BB962C8B-B14F-4D97-AF65-F5344CB8AC3E}">
        <p14:creationId xmlns:p14="http://schemas.microsoft.com/office/powerpoint/2010/main" val="2169310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predicted that if radiation therapy proved effective, then super-radical mastectomy would not be necessary.  </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18</a:t>
            </a:fld>
            <a:endParaRPr lang="en-US"/>
          </a:p>
        </p:txBody>
      </p:sp>
    </p:spTree>
    <p:extLst>
      <p:ext uri="{BB962C8B-B14F-4D97-AF65-F5344CB8AC3E}">
        <p14:creationId xmlns:p14="http://schemas.microsoft.com/office/powerpoint/2010/main" val="3950540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Dr. Urban was born in Brooklyn in 1914. A 1938 graduate of the Columbia University College of Physicians and Surgeons, Dr. Urban served his internship at Lenox Hill Hospital and in 1944 joined the staff of Memorial Hospital for Cancer and Allied Diseases, a division of Sloan-Kettering.</a:t>
            </a:r>
          </a:p>
          <a:p>
            <a:r>
              <a:rPr lang="en-US" sz="1200" kern="1200" dirty="0" smtClean="0">
                <a:solidFill>
                  <a:schemeClr val="tx1"/>
                </a:solidFill>
                <a:latin typeface="+mn-lt"/>
                <a:ea typeface="+mn-ea"/>
                <a:cs typeface="+mn-cs"/>
              </a:rPr>
              <a:t>He served as a lieutenant in the Navy Medical Corps during World War II and afterwards resumed his position at Memorial. He was a clinical assistant surgeon, an attending surgeon and from 1974 to 1976 was acting chief of the breast service.</a:t>
            </a:r>
            <a:endParaRPr lang="en-US" dirty="0"/>
          </a:p>
        </p:txBody>
      </p:sp>
      <p:sp>
        <p:nvSpPr>
          <p:cNvPr id="4" name="Slide Number Placeholder 3"/>
          <p:cNvSpPr>
            <a:spLocks noGrp="1"/>
          </p:cNvSpPr>
          <p:nvPr>
            <p:ph type="sldNum" sz="quarter" idx="10"/>
          </p:nvPr>
        </p:nvSpPr>
        <p:spPr/>
        <p:txBody>
          <a:bodyPr/>
          <a:lstStyle/>
          <a:p>
            <a:fld id="{287DED69-ED26-7940-956F-3CB3BE4EC3E7}" type="slidenum">
              <a:rPr lang="en-US" smtClean="0"/>
              <a:t>19</a:t>
            </a:fld>
            <a:endParaRPr lang="en-US"/>
          </a:p>
        </p:txBody>
      </p:sp>
    </p:spTree>
    <p:extLst>
      <p:ext uri="{BB962C8B-B14F-4D97-AF65-F5344CB8AC3E}">
        <p14:creationId xmlns:p14="http://schemas.microsoft.com/office/powerpoint/2010/main" val="214822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9500D1-2F2B-BE4E-A921-022EE28D323C}"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3362071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9500D1-2F2B-BE4E-A921-022EE28D323C}"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208960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9500D1-2F2B-BE4E-A921-022EE28D323C}"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301182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9500D1-2F2B-BE4E-A921-022EE28D323C}"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191892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9500D1-2F2B-BE4E-A921-022EE28D323C}"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178452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9500D1-2F2B-BE4E-A921-022EE28D323C}"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404139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9500D1-2F2B-BE4E-A921-022EE28D323C}" type="datetimeFigureOut">
              <a:rPr lang="en-US" smtClean="0"/>
              <a:t>6/21/2019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264760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9500D1-2F2B-BE4E-A921-022EE28D323C}" type="datetimeFigureOut">
              <a:rPr lang="en-US" smtClean="0"/>
              <a:t>6/21/2019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114896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500D1-2F2B-BE4E-A921-022EE28D323C}" type="datetimeFigureOut">
              <a:rPr lang="en-US" smtClean="0"/>
              <a:t>6/21/2019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232520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9500D1-2F2B-BE4E-A921-022EE28D323C}"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337143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9500D1-2F2B-BE4E-A921-022EE28D323C}"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6D304-41AA-0440-9EB6-BFD302FAF5D4}" type="slidenum">
              <a:rPr lang="en-US" smtClean="0"/>
              <a:t>‹#›</a:t>
            </a:fld>
            <a:endParaRPr lang="en-US"/>
          </a:p>
        </p:txBody>
      </p:sp>
    </p:spTree>
    <p:extLst>
      <p:ext uri="{BB962C8B-B14F-4D97-AF65-F5344CB8AC3E}">
        <p14:creationId xmlns:p14="http://schemas.microsoft.com/office/powerpoint/2010/main" val="305428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500D1-2F2B-BE4E-A921-022EE28D323C}" type="datetimeFigureOut">
              <a:rPr lang="en-US" smtClean="0"/>
              <a:t>6/21/2019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6D304-41AA-0440-9EB6-BFD302FAF5D4}" type="slidenum">
              <a:rPr lang="en-US" smtClean="0"/>
              <a:t>‹#›</a:t>
            </a:fld>
            <a:endParaRPr lang="en-US"/>
          </a:p>
        </p:txBody>
      </p:sp>
    </p:spTree>
    <p:extLst>
      <p:ext uri="{BB962C8B-B14F-4D97-AF65-F5344CB8AC3E}">
        <p14:creationId xmlns:p14="http://schemas.microsoft.com/office/powerpoint/2010/main" val="631878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mage:William_mayo.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773" y="895544"/>
            <a:ext cx="8585311" cy="1470025"/>
          </a:xfrm>
        </p:spPr>
        <p:txBody>
          <a:bodyPr>
            <a:normAutofit fontScale="90000"/>
          </a:bodyPr>
          <a:lstStyle/>
          <a:p>
            <a:r>
              <a:rPr lang="en-US" b="1" dirty="0" smtClean="0"/>
              <a:t>Owen </a:t>
            </a:r>
            <a:r>
              <a:rPr lang="en-US" b="1" dirty="0" err="1" smtClean="0"/>
              <a:t>Wangensteen</a:t>
            </a:r>
            <a:r>
              <a:rPr lang="en-US" b="1" dirty="0" smtClean="0"/>
              <a:t>, Jerome Urban, and the Hunt for </a:t>
            </a:r>
            <a:r>
              <a:rPr lang="en-US" b="1" dirty="0" err="1" smtClean="0"/>
              <a:t>Extraaxillary</a:t>
            </a:r>
            <a:r>
              <a:rPr lang="en-US" b="1" dirty="0" smtClean="0"/>
              <a:t> Lymph Node Metastases from Breast Cancer</a:t>
            </a:r>
            <a:endParaRPr lang="en-US" b="1" dirty="0"/>
          </a:p>
        </p:txBody>
      </p:sp>
      <p:sp>
        <p:nvSpPr>
          <p:cNvPr id="3" name="Subtitle 2"/>
          <p:cNvSpPr>
            <a:spLocks noGrp="1"/>
          </p:cNvSpPr>
          <p:nvPr>
            <p:ph type="subTitle" idx="1"/>
          </p:nvPr>
        </p:nvSpPr>
        <p:spPr>
          <a:xfrm>
            <a:off x="1371599" y="3161030"/>
            <a:ext cx="6566283" cy="3454403"/>
          </a:xfrm>
        </p:spPr>
        <p:txBody>
          <a:bodyPr>
            <a:normAutofit fontScale="85000" lnSpcReduction="20000"/>
          </a:bodyPr>
          <a:lstStyle/>
          <a:p>
            <a:r>
              <a:rPr lang="en-US" sz="4000" dirty="0" smtClean="0">
                <a:solidFill>
                  <a:schemeClr val="tx1"/>
                </a:solidFill>
              </a:rPr>
              <a:t>Todd M. Tuttle, M.D.</a:t>
            </a:r>
          </a:p>
          <a:p>
            <a:r>
              <a:rPr lang="en-US" sz="4000" dirty="0" smtClean="0">
                <a:solidFill>
                  <a:schemeClr val="tx1"/>
                </a:solidFill>
              </a:rPr>
              <a:t>University of Minnesota</a:t>
            </a:r>
          </a:p>
          <a:p>
            <a:r>
              <a:rPr lang="en-US" sz="4000" dirty="0" smtClean="0">
                <a:solidFill>
                  <a:schemeClr val="tx1"/>
                </a:solidFill>
              </a:rPr>
              <a:t>Minneapolis, MN</a:t>
            </a:r>
          </a:p>
          <a:p>
            <a:endParaRPr lang="en-US" dirty="0"/>
          </a:p>
          <a:p>
            <a:r>
              <a:rPr lang="en-US" dirty="0" smtClean="0"/>
              <a:t>Halsted Surgical Society</a:t>
            </a:r>
          </a:p>
          <a:p>
            <a:r>
              <a:rPr lang="en-US" dirty="0" smtClean="0"/>
              <a:t>Philadelphia, PA</a:t>
            </a:r>
          </a:p>
          <a:p>
            <a:r>
              <a:rPr lang="en-US" dirty="0" smtClean="0"/>
              <a:t>2015</a:t>
            </a:r>
          </a:p>
          <a:p>
            <a:endParaRPr lang="en-US" dirty="0"/>
          </a:p>
          <a:p>
            <a:endParaRPr lang="en-US" dirty="0"/>
          </a:p>
        </p:txBody>
      </p:sp>
    </p:spTree>
    <p:extLst>
      <p:ext uri="{BB962C8B-B14F-4D97-AF65-F5344CB8AC3E}">
        <p14:creationId xmlns:p14="http://schemas.microsoft.com/office/powerpoint/2010/main" val="3384578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a21186 wangensteen_interns_1940"/>
          <p:cNvPicPr>
            <a:picLocks noChangeAspect="1" noChangeArrowheads="1"/>
          </p:cNvPicPr>
          <p:nvPr/>
        </p:nvPicPr>
        <p:blipFill rotWithShape="1">
          <a:blip r:embed="rId3">
            <a:extLst>
              <a:ext uri="{28A0092B-C50C-407E-A947-70E740481C1C}">
                <a14:useLocalDpi xmlns:a14="http://schemas.microsoft.com/office/drawing/2010/main" val="0"/>
              </a:ext>
            </a:extLst>
          </a:blip>
          <a:srcRect l="7916" t="6956" r="3108" b="6058"/>
          <a:stretch/>
        </p:blipFill>
        <p:spPr bwMode="auto">
          <a:xfrm>
            <a:off x="588721" y="0"/>
            <a:ext cx="82651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103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shipping-Handmade-font-b-Hunting-b-font-font-b-dogs-b-font-oil-font-b.jpg"/>
          <p:cNvPicPr>
            <a:picLocks noChangeAspect="1"/>
          </p:cNvPicPr>
          <p:nvPr/>
        </p:nvPicPr>
        <p:blipFill rotWithShape="1">
          <a:blip r:embed="rId3">
            <a:extLst>
              <a:ext uri="{28A0092B-C50C-407E-A947-70E740481C1C}">
                <a14:useLocalDpi xmlns:a14="http://schemas.microsoft.com/office/drawing/2010/main" val="0"/>
              </a:ext>
            </a:extLst>
          </a:blip>
          <a:srcRect l="2383" t="3981" r="8502" b="6038"/>
          <a:stretch/>
        </p:blipFill>
        <p:spPr>
          <a:xfrm>
            <a:off x="0" y="158770"/>
            <a:ext cx="9180930" cy="6368458"/>
          </a:xfrm>
          <a:prstGeom prst="rect">
            <a:avLst/>
          </a:prstGeom>
        </p:spPr>
      </p:pic>
      <p:sp>
        <p:nvSpPr>
          <p:cNvPr id="3" name="TextBox 2"/>
          <p:cNvSpPr txBox="1"/>
          <p:nvPr/>
        </p:nvSpPr>
        <p:spPr>
          <a:xfrm>
            <a:off x="229317" y="3669361"/>
            <a:ext cx="6650182" cy="2677656"/>
          </a:xfrm>
          <a:prstGeom prst="rect">
            <a:avLst/>
          </a:prstGeom>
          <a:solidFill>
            <a:schemeClr val="tx1">
              <a:alpha val="25000"/>
            </a:schemeClr>
          </a:solidFill>
          <a:ln>
            <a:solidFill>
              <a:srgbClr val="FFFFFF"/>
            </a:solidFill>
          </a:ln>
        </p:spPr>
        <p:txBody>
          <a:bodyPr wrap="square" rtlCol="0">
            <a:spAutoFit/>
          </a:bodyPr>
          <a:lstStyle/>
          <a:p>
            <a:pPr algn="just"/>
            <a:r>
              <a:rPr lang="en-US" sz="2400" dirty="0" smtClean="0">
                <a:solidFill>
                  <a:schemeClr val="bg1"/>
                </a:solidFill>
              </a:rPr>
              <a:t>“I have felt on occasion in attacking cancerous lymph nodes extending up along the axillary vessels to the point where the vessels pass over the first rib, much like a hunting dog must feel when he is chasing a pheasant and the pheasant flies over a fence.  The surgeon has the alternative, of course, of taking down the fence.”</a:t>
            </a:r>
            <a:endParaRPr lang="en-US" sz="2400" dirty="0">
              <a:solidFill>
                <a:schemeClr val="bg1"/>
              </a:solidFill>
            </a:endParaRPr>
          </a:p>
        </p:txBody>
      </p:sp>
    </p:spTree>
    <p:extLst>
      <p:ext uri="{BB962C8B-B14F-4D97-AF65-F5344CB8AC3E}">
        <p14:creationId xmlns:p14="http://schemas.microsoft.com/office/powerpoint/2010/main" val="4904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“Super-Radical Mastectomy”</a:t>
            </a:r>
            <a:endParaRPr lang="en-US" b="1" dirty="0"/>
          </a:p>
        </p:txBody>
      </p:sp>
      <p:sp>
        <p:nvSpPr>
          <p:cNvPr id="3" name="Content Placeholder 2"/>
          <p:cNvSpPr>
            <a:spLocks noGrp="1"/>
          </p:cNvSpPr>
          <p:nvPr>
            <p:ph idx="1"/>
          </p:nvPr>
        </p:nvSpPr>
        <p:spPr/>
        <p:txBody>
          <a:bodyPr/>
          <a:lstStyle/>
          <a:p>
            <a:r>
              <a:rPr lang="en-US" dirty="0" smtClean="0"/>
              <a:t>November 1948: first operation</a:t>
            </a:r>
          </a:p>
          <a:p>
            <a:r>
              <a:rPr lang="en-US" dirty="0" smtClean="0"/>
              <a:t>April 1949: report of first 5 patients at American Surgical Association</a:t>
            </a:r>
            <a:endParaRPr lang="en-US" dirty="0"/>
          </a:p>
        </p:txBody>
      </p:sp>
    </p:spTree>
    <p:extLst>
      <p:ext uri="{BB962C8B-B14F-4D97-AF65-F5344CB8AC3E}">
        <p14:creationId xmlns:p14="http://schemas.microsoft.com/office/powerpoint/2010/main" val="1719331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Super-Radical Mastectomy, Stage I</a:t>
            </a:r>
            <a:endParaRPr lang="en-US" b="1" dirty="0"/>
          </a:p>
        </p:txBody>
      </p:sp>
      <p:pic>
        <p:nvPicPr>
          <p:cNvPr id="5" name="Picture 2" descr="c:\windows\TEMP\\msotw9_tem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3671"/>
            <a:ext cx="4587765" cy="46523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2394473" y="5509822"/>
            <a:ext cx="2193292" cy="646331"/>
          </a:xfrm>
          <a:prstGeom prst="rect">
            <a:avLst/>
          </a:prstGeom>
          <a:noFill/>
        </p:spPr>
        <p:txBody>
          <a:bodyPr wrap="square" rtlCol="0">
            <a:spAutoFit/>
          </a:bodyPr>
          <a:lstStyle/>
          <a:p>
            <a:r>
              <a:rPr lang="en-US" dirty="0" err="1" smtClean="0"/>
              <a:t>Wangensteen</a:t>
            </a:r>
            <a:r>
              <a:rPr lang="en-US" dirty="0" smtClean="0"/>
              <a:t>, </a:t>
            </a:r>
            <a:r>
              <a:rPr lang="en-US" dirty="0" err="1" smtClean="0"/>
              <a:t>Surg</a:t>
            </a:r>
            <a:r>
              <a:rPr lang="en-US" dirty="0" smtClean="0"/>
              <a:t> </a:t>
            </a:r>
            <a:r>
              <a:rPr lang="en-US" dirty="0" err="1" smtClean="0"/>
              <a:t>Clin</a:t>
            </a:r>
            <a:r>
              <a:rPr lang="en-US" dirty="0" smtClean="0"/>
              <a:t> North Am 1956</a:t>
            </a:r>
            <a:endParaRPr lang="en-US" dirty="0"/>
          </a:p>
        </p:txBody>
      </p:sp>
      <p:pic>
        <p:nvPicPr>
          <p:cNvPr id="8" name="Picture 7" descr="figure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390" y="1683671"/>
            <a:ext cx="4310277" cy="4713358"/>
          </a:xfrm>
          <a:prstGeom prst="rect">
            <a:avLst/>
          </a:prstGeom>
          <a:ln>
            <a:solidFill>
              <a:schemeClr val="tx1"/>
            </a:solidFill>
          </a:ln>
        </p:spPr>
      </p:pic>
      <p:sp>
        <p:nvSpPr>
          <p:cNvPr id="9" name="TextBox 8"/>
          <p:cNvSpPr txBox="1"/>
          <p:nvPr/>
        </p:nvSpPr>
        <p:spPr>
          <a:xfrm>
            <a:off x="6045200" y="5909733"/>
            <a:ext cx="2252133" cy="369332"/>
          </a:xfrm>
          <a:prstGeom prst="rect">
            <a:avLst/>
          </a:prstGeom>
          <a:solidFill>
            <a:schemeClr val="tx1">
              <a:alpha val="53000"/>
            </a:schemeClr>
          </a:solidFill>
        </p:spPr>
        <p:txBody>
          <a:bodyPr wrap="square" rtlCol="0">
            <a:spAutoFit/>
          </a:bodyPr>
          <a:lstStyle/>
          <a:p>
            <a:r>
              <a:rPr lang="en-US" dirty="0" smtClean="0">
                <a:solidFill>
                  <a:srgbClr val="FFFFFF"/>
                </a:solidFill>
              </a:rPr>
              <a:t>U Minnesota Archives</a:t>
            </a:r>
            <a:endParaRPr lang="en-US" dirty="0">
              <a:solidFill>
                <a:srgbClr val="FFFFFF"/>
              </a:solidFill>
            </a:endParaRPr>
          </a:p>
        </p:txBody>
      </p:sp>
    </p:spTree>
    <p:extLst>
      <p:ext uri="{BB962C8B-B14F-4D97-AF65-F5344CB8AC3E}">
        <p14:creationId xmlns:p14="http://schemas.microsoft.com/office/powerpoint/2010/main" val="2393592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96" y="274638"/>
            <a:ext cx="8338404" cy="1143000"/>
          </a:xfrm>
        </p:spPr>
        <p:txBody>
          <a:bodyPr>
            <a:normAutofit fontScale="90000"/>
          </a:bodyPr>
          <a:lstStyle/>
          <a:p>
            <a:r>
              <a:rPr lang="en-US" b="1" dirty="0" smtClean="0"/>
              <a:t>Super-Radical Mastectomy, Stage II</a:t>
            </a:r>
            <a:endParaRPr lang="en-US" b="1" dirty="0"/>
          </a:p>
        </p:txBody>
      </p:sp>
      <p:pic>
        <p:nvPicPr>
          <p:cNvPr id="3" name="Picture 3" descr="c:\windows\TEMP\\msotw9_temp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44" y="1417638"/>
            <a:ext cx="4393728" cy="48441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p:cNvPicPr>
          <p:nvPr/>
        </p:nvPicPr>
        <p:blipFill>
          <a:blip r:embed="rId4"/>
          <a:stretch>
            <a:fillRect/>
          </a:stretch>
        </p:blipFill>
        <p:spPr>
          <a:xfrm>
            <a:off x="4655295" y="2011092"/>
            <a:ext cx="4318250" cy="4250672"/>
          </a:xfrm>
          <a:prstGeom prst="rect">
            <a:avLst/>
          </a:prstGeom>
        </p:spPr>
      </p:pic>
      <p:sp>
        <p:nvSpPr>
          <p:cNvPr id="6" name="TextBox 5"/>
          <p:cNvSpPr txBox="1"/>
          <p:nvPr/>
        </p:nvSpPr>
        <p:spPr>
          <a:xfrm>
            <a:off x="2598632" y="6211669"/>
            <a:ext cx="2193292" cy="646331"/>
          </a:xfrm>
          <a:prstGeom prst="rect">
            <a:avLst/>
          </a:prstGeom>
          <a:noFill/>
        </p:spPr>
        <p:txBody>
          <a:bodyPr wrap="square" rtlCol="0">
            <a:spAutoFit/>
          </a:bodyPr>
          <a:lstStyle/>
          <a:p>
            <a:r>
              <a:rPr lang="en-US" dirty="0" err="1" smtClean="0"/>
              <a:t>Wangensteen</a:t>
            </a:r>
            <a:r>
              <a:rPr lang="en-US" dirty="0" smtClean="0"/>
              <a:t>, </a:t>
            </a:r>
            <a:r>
              <a:rPr lang="en-US" dirty="0" err="1" smtClean="0"/>
              <a:t>Surg</a:t>
            </a:r>
            <a:r>
              <a:rPr lang="en-US" dirty="0" smtClean="0"/>
              <a:t> </a:t>
            </a:r>
            <a:r>
              <a:rPr lang="en-US" dirty="0" err="1" smtClean="0"/>
              <a:t>Clin</a:t>
            </a:r>
            <a:r>
              <a:rPr lang="en-US" dirty="0" smtClean="0"/>
              <a:t> North Am 1956</a:t>
            </a:r>
            <a:endParaRPr lang="en-US" dirty="0"/>
          </a:p>
        </p:txBody>
      </p:sp>
    </p:spTree>
    <p:extLst>
      <p:ext uri="{BB962C8B-B14F-4D97-AF65-F5344CB8AC3E}">
        <p14:creationId xmlns:p14="http://schemas.microsoft.com/office/powerpoint/2010/main" val="1272691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My Documents\P-01co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0"/>
            <a:ext cx="881068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2971800" y="2438400"/>
            <a:ext cx="609600" cy="346075"/>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b="1"/>
              <a:t>SVC</a:t>
            </a:r>
          </a:p>
        </p:txBody>
      </p:sp>
      <p:sp>
        <p:nvSpPr>
          <p:cNvPr id="6148" name="AutoShape 4"/>
          <p:cNvSpPr>
            <a:spLocks noChangeArrowheads="1"/>
          </p:cNvSpPr>
          <p:nvPr/>
        </p:nvSpPr>
        <p:spPr bwMode="auto">
          <a:xfrm>
            <a:off x="3200400" y="2895600"/>
            <a:ext cx="228600" cy="457200"/>
          </a:xfrm>
          <a:prstGeom prst="downArrow">
            <a:avLst>
              <a:gd name="adj1" fmla="val 50000"/>
              <a:gd name="adj2"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9" name="Text Box 5"/>
          <p:cNvSpPr txBox="1">
            <a:spLocks noChangeArrowheads="1"/>
          </p:cNvSpPr>
          <p:nvPr/>
        </p:nvSpPr>
        <p:spPr bwMode="auto">
          <a:xfrm>
            <a:off x="5181600" y="4267200"/>
            <a:ext cx="609600" cy="346075"/>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b="1"/>
              <a:t>LIV</a:t>
            </a:r>
          </a:p>
        </p:txBody>
      </p:sp>
      <p:sp>
        <p:nvSpPr>
          <p:cNvPr id="6150" name="AutoShape 6"/>
          <p:cNvSpPr>
            <a:spLocks noChangeArrowheads="1"/>
          </p:cNvSpPr>
          <p:nvPr/>
        </p:nvSpPr>
        <p:spPr bwMode="auto">
          <a:xfrm>
            <a:off x="4419600" y="4343400"/>
            <a:ext cx="609600" cy="228600"/>
          </a:xfrm>
          <a:prstGeom prst="leftArrow">
            <a:avLst>
              <a:gd name="adj1" fmla="val 50000"/>
              <a:gd name="adj2" fmla="val 6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1" name="Text Box 7"/>
          <p:cNvSpPr txBox="1">
            <a:spLocks noChangeArrowheads="1"/>
          </p:cNvSpPr>
          <p:nvPr/>
        </p:nvSpPr>
        <p:spPr bwMode="auto">
          <a:xfrm>
            <a:off x="2438400" y="5791200"/>
            <a:ext cx="533400" cy="346075"/>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b="1"/>
              <a:t>AA</a:t>
            </a:r>
          </a:p>
        </p:txBody>
      </p:sp>
      <p:sp>
        <p:nvSpPr>
          <p:cNvPr id="6152" name="AutoShape 8"/>
          <p:cNvSpPr>
            <a:spLocks noChangeArrowheads="1"/>
          </p:cNvSpPr>
          <p:nvPr/>
        </p:nvSpPr>
        <p:spPr bwMode="auto">
          <a:xfrm>
            <a:off x="2590800" y="5105400"/>
            <a:ext cx="228600" cy="533400"/>
          </a:xfrm>
          <a:prstGeom prst="upArrow">
            <a:avLst>
              <a:gd name="adj1" fmla="val 50000"/>
              <a:gd name="adj2" fmla="val 58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3" name="Text Box 9"/>
          <p:cNvSpPr txBox="1">
            <a:spLocks noChangeArrowheads="1"/>
          </p:cNvSpPr>
          <p:nvPr/>
        </p:nvSpPr>
        <p:spPr bwMode="auto">
          <a:xfrm>
            <a:off x="6248400" y="5715357"/>
            <a:ext cx="838200" cy="346075"/>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b="1" dirty="0"/>
              <a:t>LCCA</a:t>
            </a:r>
          </a:p>
        </p:txBody>
      </p:sp>
      <p:sp>
        <p:nvSpPr>
          <p:cNvPr id="6154" name="AutoShape 10"/>
          <p:cNvSpPr>
            <a:spLocks noChangeArrowheads="1"/>
          </p:cNvSpPr>
          <p:nvPr/>
        </p:nvSpPr>
        <p:spPr bwMode="auto">
          <a:xfrm>
            <a:off x="6553200" y="5105400"/>
            <a:ext cx="228600" cy="533400"/>
          </a:xfrm>
          <a:prstGeom prst="upArrow">
            <a:avLst>
              <a:gd name="adj1" fmla="val 50000"/>
              <a:gd name="adj2" fmla="val 58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Box 10"/>
          <p:cNvSpPr txBox="1"/>
          <p:nvPr/>
        </p:nvSpPr>
        <p:spPr>
          <a:xfrm>
            <a:off x="6248400" y="6295998"/>
            <a:ext cx="2252133" cy="369332"/>
          </a:xfrm>
          <a:prstGeom prst="rect">
            <a:avLst/>
          </a:prstGeom>
          <a:solidFill>
            <a:schemeClr val="tx1"/>
          </a:solidFill>
        </p:spPr>
        <p:txBody>
          <a:bodyPr wrap="square" rtlCol="0">
            <a:spAutoFit/>
          </a:bodyPr>
          <a:lstStyle/>
          <a:p>
            <a:r>
              <a:rPr lang="en-US" dirty="0" smtClean="0">
                <a:solidFill>
                  <a:srgbClr val="FFFFFF"/>
                </a:solidFill>
              </a:rPr>
              <a:t>U Minnesota Archives</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Super-Radical Mastectomy</a:t>
            </a:r>
            <a:br>
              <a:rPr lang="en-US" b="1" dirty="0" smtClean="0"/>
            </a:br>
            <a:r>
              <a:rPr lang="en-US" b="1" dirty="0" smtClean="0"/>
              <a:t>Indications</a:t>
            </a:r>
            <a:endParaRPr lang="en-US" b="1" dirty="0"/>
          </a:p>
        </p:txBody>
      </p:sp>
      <p:sp>
        <p:nvSpPr>
          <p:cNvPr id="3" name="Content Placeholder 2"/>
          <p:cNvSpPr>
            <a:spLocks noGrp="1"/>
          </p:cNvSpPr>
          <p:nvPr>
            <p:ph idx="1"/>
          </p:nvPr>
        </p:nvSpPr>
        <p:spPr/>
        <p:txBody>
          <a:bodyPr/>
          <a:lstStyle/>
          <a:p>
            <a:r>
              <a:rPr lang="en-US" dirty="0" err="1" smtClean="0"/>
              <a:t>Wangensteen</a:t>
            </a:r>
            <a:r>
              <a:rPr lang="en-US" dirty="0" smtClean="0"/>
              <a:t> used the procedure selectively</a:t>
            </a:r>
          </a:p>
          <a:p>
            <a:pPr lvl="1"/>
            <a:r>
              <a:rPr lang="en-US" dirty="0" smtClean="0"/>
              <a:t>Medial tumors</a:t>
            </a:r>
          </a:p>
          <a:p>
            <a:pPr lvl="1"/>
            <a:r>
              <a:rPr lang="en-US" dirty="0" smtClean="0"/>
              <a:t>Known axillary lymph node metastases</a:t>
            </a:r>
          </a:p>
        </p:txBody>
      </p:sp>
      <p:sp>
        <p:nvSpPr>
          <p:cNvPr id="4" name="TextBox 3"/>
          <p:cNvSpPr txBox="1"/>
          <p:nvPr/>
        </p:nvSpPr>
        <p:spPr>
          <a:xfrm>
            <a:off x="3674533" y="6383867"/>
            <a:ext cx="4758267" cy="369332"/>
          </a:xfrm>
          <a:prstGeom prst="rect">
            <a:avLst/>
          </a:prstGeom>
          <a:noFill/>
        </p:spPr>
        <p:txBody>
          <a:bodyPr wrap="square" rtlCol="0">
            <a:spAutoFit/>
          </a:bodyPr>
          <a:lstStyle/>
          <a:p>
            <a:r>
              <a:rPr lang="en-US" dirty="0" err="1" smtClean="0"/>
              <a:t>Wangensteen</a:t>
            </a:r>
            <a:r>
              <a:rPr lang="en-US" dirty="0" smtClean="0"/>
              <a:t> O Surgical </a:t>
            </a:r>
            <a:r>
              <a:rPr lang="en-US" dirty="0" err="1" smtClean="0"/>
              <a:t>Clin</a:t>
            </a:r>
            <a:r>
              <a:rPr lang="en-US" dirty="0" smtClean="0"/>
              <a:t> North Am 1956</a:t>
            </a:r>
            <a:endParaRPr lang="en-US" dirty="0"/>
          </a:p>
        </p:txBody>
      </p:sp>
    </p:spTree>
    <p:extLst>
      <p:ext uri="{BB962C8B-B14F-4D97-AF65-F5344CB8AC3E}">
        <p14:creationId xmlns:p14="http://schemas.microsoft.com/office/powerpoint/2010/main" val="3611309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Incidence of </a:t>
            </a:r>
            <a:r>
              <a:rPr lang="en-US" b="1" dirty="0" err="1" smtClean="0"/>
              <a:t>Extraaxillary</a:t>
            </a:r>
            <a:r>
              <a:rPr lang="en-US" b="1" dirty="0" smtClean="0"/>
              <a:t> Lymph Node Metastases</a:t>
            </a:r>
            <a:endParaRPr lang="en-US" b="1" dirty="0"/>
          </a:p>
        </p:txBody>
      </p:sp>
      <p:sp>
        <p:nvSpPr>
          <p:cNvPr id="3" name="Content Placeholder 2"/>
          <p:cNvSpPr>
            <a:spLocks noGrp="1"/>
          </p:cNvSpPr>
          <p:nvPr>
            <p:ph idx="1"/>
          </p:nvPr>
        </p:nvSpPr>
        <p:spPr/>
        <p:txBody>
          <a:bodyPr/>
          <a:lstStyle/>
          <a:p>
            <a:pPr marL="0" indent="0">
              <a:buNone/>
            </a:pPr>
            <a:r>
              <a:rPr lang="en-US" b="1" dirty="0" smtClean="0"/>
              <a:t>Lymph Node Basin	</a:t>
            </a:r>
            <a:r>
              <a:rPr lang="en-US" dirty="0" smtClean="0"/>
              <a:t>				</a:t>
            </a:r>
            <a:r>
              <a:rPr lang="en-US" b="1" dirty="0" smtClean="0"/>
              <a:t>Metastases (%)</a:t>
            </a:r>
          </a:p>
          <a:p>
            <a:pPr marL="0" indent="0">
              <a:buNone/>
            </a:pPr>
            <a:r>
              <a:rPr lang="en-US" dirty="0" smtClean="0"/>
              <a:t>IM	 only											25%</a:t>
            </a:r>
          </a:p>
          <a:p>
            <a:pPr marL="0" indent="0">
              <a:buNone/>
            </a:pPr>
            <a:r>
              <a:rPr lang="en-US" dirty="0" smtClean="0"/>
              <a:t>IM + supraclavicular						27%</a:t>
            </a:r>
          </a:p>
          <a:p>
            <a:pPr marL="0" indent="0">
              <a:buNone/>
            </a:pPr>
            <a:r>
              <a:rPr lang="en-US" u="sng" dirty="0" smtClean="0"/>
              <a:t>Supraclavicular only						6%</a:t>
            </a:r>
          </a:p>
          <a:p>
            <a:pPr marL="0" indent="0">
              <a:buNone/>
            </a:pPr>
            <a:r>
              <a:rPr lang="en-US" b="1" dirty="0" smtClean="0"/>
              <a:t>Overall											58%</a:t>
            </a:r>
          </a:p>
          <a:p>
            <a:pPr marL="0" indent="0">
              <a:buNone/>
            </a:pPr>
            <a:endParaRPr lang="en-US" dirty="0"/>
          </a:p>
        </p:txBody>
      </p:sp>
    </p:spTree>
    <p:extLst>
      <p:ext uri="{BB962C8B-B14F-4D97-AF65-F5344CB8AC3E}">
        <p14:creationId xmlns:p14="http://schemas.microsoft.com/office/powerpoint/2010/main" val="3502898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Super-Radical Mastectomy</a:t>
            </a:r>
            <a:endParaRPr lang="en-US" b="1" dirty="0"/>
          </a:p>
        </p:txBody>
      </p:sp>
      <p:sp>
        <p:nvSpPr>
          <p:cNvPr id="3" name="Content Placeholder 2"/>
          <p:cNvSpPr>
            <a:spLocks noGrp="1"/>
          </p:cNvSpPr>
          <p:nvPr>
            <p:ph idx="1"/>
          </p:nvPr>
        </p:nvSpPr>
        <p:spPr/>
        <p:txBody>
          <a:bodyPr/>
          <a:lstStyle/>
          <a:p>
            <a:r>
              <a:rPr lang="en-US" dirty="0" smtClean="0"/>
              <a:t>64 patients</a:t>
            </a:r>
          </a:p>
          <a:p>
            <a:r>
              <a:rPr lang="en-US" dirty="0" smtClean="0"/>
              <a:t>Operative mortality, 12.5%</a:t>
            </a:r>
          </a:p>
          <a:p>
            <a:r>
              <a:rPr lang="en-US" dirty="0" smtClean="0"/>
              <a:t>5-year survival rate: 17%</a:t>
            </a:r>
          </a:p>
          <a:p>
            <a:r>
              <a:rPr lang="en-US" dirty="0" err="1" smtClean="0"/>
              <a:t>Wangensteen’s</a:t>
            </a:r>
            <a:r>
              <a:rPr lang="en-US" dirty="0" smtClean="0"/>
              <a:t> conclusion: “disappointing”</a:t>
            </a:r>
          </a:p>
          <a:p>
            <a:endParaRPr lang="en-US" dirty="0"/>
          </a:p>
        </p:txBody>
      </p:sp>
      <p:sp>
        <p:nvSpPr>
          <p:cNvPr id="4" name="TextBox 3"/>
          <p:cNvSpPr txBox="1"/>
          <p:nvPr/>
        </p:nvSpPr>
        <p:spPr>
          <a:xfrm>
            <a:off x="4280520" y="6426894"/>
            <a:ext cx="4258624" cy="369332"/>
          </a:xfrm>
          <a:prstGeom prst="rect">
            <a:avLst/>
          </a:prstGeom>
          <a:noFill/>
        </p:spPr>
        <p:txBody>
          <a:bodyPr wrap="square" rtlCol="0">
            <a:spAutoFit/>
          </a:bodyPr>
          <a:lstStyle/>
          <a:p>
            <a:r>
              <a:rPr lang="en-US" dirty="0" err="1" smtClean="0"/>
              <a:t>Wangensteen</a:t>
            </a:r>
            <a:r>
              <a:rPr lang="en-US" dirty="0" smtClean="0"/>
              <a:t> O. </a:t>
            </a:r>
            <a:r>
              <a:rPr lang="en-US" dirty="0" err="1" smtClean="0"/>
              <a:t>Surg</a:t>
            </a:r>
            <a:r>
              <a:rPr lang="en-US" dirty="0" smtClean="0"/>
              <a:t> </a:t>
            </a:r>
            <a:r>
              <a:rPr lang="en-US" dirty="0" err="1" smtClean="0"/>
              <a:t>Clin</a:t>
            </a:r>
            <a:r>
              <a:rPr lang="en-US" dirty="0" smtClean="0"/>
              <a:t> North Am 1956</a:t>
            </a:r>
            <a:endParaRPr lang="en-US" dirty="0"/>
          </a:p>
        </p:txBody>
      </p:sp>
    </p:spTree>
    <p:extLst>
      <p:ext uri="{BB962C8B-B14F-4D97-AF65-F5344CB8AC3E}">
        <p14:creationId xmlns:p14="http://schemas.microsoft.com/office/powerpoint/2010/main" val="4256321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804"/>
            <a:ext cx="4047066" cy="1143000"/>
          </a:xfrm>
        </p:spPr>
        <p:txBody>
          <a:bodyPr>
            <a:noAutofit/>
          </a:bodyPr>
          <a:lstStyle/>
          <a:p>
            <a:r>
              <a:rPr lang="en-US" sz="3200" b="1" dirty="0" smtClean="0"/>
              <a:t>Jerome A. Urban, M.D.</a:t>
            </a:r>
            <a:endParaRPr lang="en-US" sz="3200" b="1" dirty="0"/>
          </a:p>
        </p:txBody>
      </p:sp>
      <p:pic>
        <p:nvPicPr>
          <p:cNvPr id="5" name="Picture 2" descr="c:\windows\TEMP\\msotw9_temp0.jpg"/>
          <p:cNvPicPr>
            <a:picLocks noChangeAspect="1" noChangeArrowheads="1"/>
          </p:cNvPicPr>
          <p:nvPr/>
        </p:nvPicPr>
        <p:blipFill>
          <a:blip r:embed="rId3">
            <a:extLst>
              <a:ext uri="{28A0092B-C50C-407E-A947-70E740481C1C}">
                <a14:useLocalDpi xmlns:a14="http://schemas.microsoft.com/office/drawing/2010/main" val="0"/>
              </a:ext>
            </a:extLst>
          </a:blip>
          <a:srcRect t="1852"/>
          <a:stretch>
            <a:fillRect/>
          </a:stretch>
        </p:blipFill>
        <p:spPr bwMode="auto">
          <a:xfrm>
            <a:off x="3931501" y="118533"/>
            <a:ext cx="5176171" cy="673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423333" y="1311804"/>
            <a:ext cx="3014134" cy="4154983"/>
          </a:xfrm>
          <a:prstGeom prst="rect">
            <a:avLst/>
          </a:prstGeom>
          <a:noFill/>
        </p:spPr>
        <p:txBody>
          <a:bodyPr wrap="square" rtlCol="0">
            <a:spAutoFit/>
          </a:bodyPr>
          <a:lstStyle/>
          <a:p>
            <a:pPr marL="342900" indent="-342900">
              <a:buFont typeface="Arial"/>
              <a:buChar char="•"/>
            </a:pPr>
            <a:r>
              <a:rPr lang="en-US" sz="2400" dirty="0" smtClean="0"/>
              <a:t>Born in the Bronx 1914</a:t>
            </a:r>
          </a:p>
          <a:p>
            <a:pPr marL="342900" indent="-342900">
              <a:buFont typeface="Arial"/>
              <a:buChar char="•"/>
            </a:pPr>
            <a:r>
              <a:rPr lang="en-US" sz="2400" dirty="0" smtClean="0"/>
              <a:t>Columbia University College of Physicians and Surgeons</a:t>
            </a:r>
          </a:p>
          <a:p>
            <a:pPr marL="342900" indent="-342900">
              <a:buFont typeface="Arial"/>
              <a:buChar char="•"/>
            </a:pPr>
            <a:r>
              <a:rPr lang="en-US" sz="2400" dirty="0" smtClean="0"/>
              <a:t>Acting Chief of Breast Service</a:t>
            </a:r>
          </a:p>
          <a:p>
            <a:pPr marL="342900" indent="-342900">
              <a:buFont typeface="Arial"/>
              <a:buChar char="•"/>
            </a:pPr>
            <a:r>
              <a:rPr lang="en-US" sz="2400" dirty="0" smtClean="0"/>
              <a:t>1974: Radical Mastectomy on Happy Rockefeller</a:t>
            </a:r>
            <a:endParaRPr lang="en-US" sz="2400" dirty="0"/>
          </a:p>
        </p:txBody>
      </p:sp>
    </p:spTree>
    <p:extLst>
      <p:ext uri="{BB962C8B-B14F-4D97-AF65-F5344CB8AC3E}">
        <p14:creationId xmlns:p14="http://schemas.microsoft.com/office/powerpoint/2010/main" val="433796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4522" y="851492"/>
            <a:ext cx="4340068" cy="1143000"/>
          </a:xfrm>
        </p:spPr>
        <p:txBody>
          <a:bodyPr>
            <a:normAutofit fontScale="90000"/>
          </a:bodyPr>
          <a:lstStyle/>
          <a:p>
            <a:r>
              <a:rPr lang="en-US" b="1" dirty="0" smtClean="0"/>
              <a:t>William Steward Halsted, 1894</a:t>
            </a:r>
            <a:endParaRPr lang="en-US" b="1" dirty="0"/>
          </a:p>
        </p:txBody>
      </p:sp>
      <p:pic>
        <p:nvPicPr>
          <p:cNvPr id="6" name="Picture 5" descr="msotw9_temp0"/>
          <p:cNvPicPr>
            <a:picLocks noChangeAspect="1" noChangeArrowheads="1"/>
          </p:cNvPicPr>
          <p:nvPr/>
        </p:nvPicPr>
        <p:blipFill>
          <a:blip r:embed="rId2">
            <a:extLst>
              <a:ext uri="{28A0092B-C50C-407E-A947-70E740481C1C}">
                <a14:useLocalDpi xmlns:a14="http://schemas.microsoft.com/office/drawing/2010/main" val="0"/>
              </a:ext>
            </a:extLst>
          </a:blip>
          <a:srcRect l="1123" t="4465" r="2248"/>
          <a:stretch>
            <a:fillRect/>
          </a:stretch>
        </p:blipFill>
        <p:spPr bwMode="auto">
          <a:xfrm>
            <a:off x="4163225" y="2342452"/>
            <a:ext cx="4980775" cy="451554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1068222" y="6340995"/>
            <a:ext cx="3095003" cy="517005"/>
          </a:xfrm>
        </p:spPr>
        <p:txBody>
          <a:bodyPr>
            <a:normAutofit/>
          </a:bodyPr>
          <a:lstStyle/>
          <a:p>
            <a:pPr marL="0" indent="0">
              <a:buNone/>
            </a:pPr>
            <a:r>
              <a:rPr lang="en-US" sz="2000" dirty="0" smtClean="0">
                <a:solidFill>
                  <a:srgbClr val="FFFFFF"/>
                </a:solidFill>
              </a:rPr>
              <a:t>Halsted W, Ann </a:t>
            </a:r>
            <a:r>
              <a:rPr lang="en-US" sz="2000" dirty="0" err="1" smtClean="0">
                <a:solidFill>
                  <a:srgbClr val="FFFFFF"/>
                </a:solidFill>
              </a:rPr>
              <a:t>Surg</a:t>
            </a:r>
            <a:r>
              <a:rPr lang="en-US" sz="2000" dirty="0" smtClean="0">
                <a:solidFill>
                  <a:srgbClr val="FFFFFF"/>
                </a:solidFill>
              </a:rPr>
              <a:t> 1894</a:t>
            </a:r>
            <a:endParaRPr lang="en-US" sz="2000" dirty="0">
              <a:solidFill>
                <a:srgbClr val="FFFFFF"/>
              </a:solidFill>
            </a:endParaRPr>
          </a:p>
        </p:txBody>
      </p:sp>
      <p:pic>
        <p:nvPicPr>
          <p:cNvPr id="9" name="Picture 8"/>
          <p:cNvPicPr>
            <a:picLocks noChangeAspect="1"/>
          </p:cNvPicPr>
          <p:nvPr/>
        </p:nvPicPr>
        <p:blipFill>
          <a:blip r:embed="rId3"/>
          <a:stretch>
            <a:fillRect/>
          </a:stretch>
        </p:blipFill>
        <p:spPr>
          <a:xfrm>
            <a:off x="0" y="820977"/>
            <a:ext cx="4228518" cy="6037023"/>
          </a:xfrm>
          <a:prstGeom prst="rect">
            <a:avLst/>
          </a:prstGeom>
        </p:spPr>
      </p:pic>
      <p:sp>
        <p:nvSpPr>
          <p:cNvPr id="10" name="TextBox 9"/>
          <p:cNvSpPr txBox="1"/>
          <p:nvPr/>
        </p:nvSpPr>
        <p:spPr>
          <a:xfrm>
            <a:off x="4228518" y="2342452"/>
            <a:ext cx="2628321" cy="1631216"/>
          </a:xfrm>
          <a:prstGeom prst="rect">
            <a:avLst/>
          </a:prstGeom>
          <a:solidFill>
            <a:schemeClr val="tx1">
              <a:alpha val="27000"/>
            </a:schemeClr>
          </a:solidFill>
          <a:ln>
            <a:solidFill>
              <a:schemeClr val="bg1"/>
            </a:solidFill>
          </a:ln>
        </p:spPr>
        <p:txBody>
          <a:bodyPr wrap="square" rtlCol="0">
            <a:spAutoFit/>
          </a:bodyPr>
          <a:lstStyle/>
          <a:p>
            <a:r>
              <a:rPr lang="en-US" sz="2000" b="1" u="sng" dirty="0" smtClean="0">
                <a:solidFill>
                  <a:schemeClr val="bg1"/>
                </a:solidFill>
              </a:rPr>
              <a:t>Radical Mastectomy</a:t>
            </a:r>
            <a:r>
              <a:rPr lang="en-US" sz="2000" b="1" dirty="0" smtClean="0">
                <a:solidFill>
                  <a:schemeClr val="bg1"/>
                </a:solidFill>
              </a:rPr>
              <a:t>:</a:t>
            </a:r>
          </a:p>
          <a:p>
            <a:r>
              <a:rPr lang="en-US" sz="2000" b="1" dirty="0">
                <a:solidFill>
                  <a:schemeClr val="bg1"/>
                </a:solidFill>
              </a:rPr>
              <a:t> </a:t>
            </a:r>
            <a:r>
              <a:rPr lang="en-US" sz="2000" b="1" dirty="0" smtClean="0">
                <a:solidFill>
                  <a:schemeClr val="bg1"/>
                </a:solidFill>
              </a:rPr>
              <a:t>  Skin</a:t>
            </a:r>
          </a:p>
          <a:p>
            <a:r>
              <a:rPr lang="en-US" sz="2000" b="1" dirty="0">
                <a:solidFill>
                  <a:schemeClr val="bg1"/>
                </a:solidFill>
              </a:rPr>
              <a:t> </a:t>
            </a:r>
            <a:r>
              <a:rPr lang="en-US" sz="2000" b="1" dirty="0" smtClean="0">
                <a:solidFill>
                  <a:schemeClr val="bg1"/>
                </a:solidFill>
              </a:rPr>
              <a:t>  Breast</a:t>
            </a:r>
          </a:p>
          <a:p>
            <a:r>
              <a:rPr lang="en-US" sz="2000" b="1" dirty="0">
                <a:solidFill>
                  <a:schemeClr val="bg1"/>
                </a:solidFill>
              </a:rPr>
              <a:t> </a:t>
            </a:r>
            <a:r>
              <a:rPr lang="en-US" sz="2000" b="1" dirty="0" smtClean="0">
                <a:solidFill>
                  <a:schemeClr val="bg1"/>
                </a:solidFill>
              </a:rPr>
              <a:t>  </a:t>
            </a:r>
            <a:r>
              <a:rPr lang="en-US" sz="2000" b="1" dirty="0" err="1" smtClean="0">
                <a:solidFill>
                  <a:schemeClr val="bg1"/>
                </a:solidFill>
              </a:rPr>
              <a:t>Pectoralis</a:t>
            </a:r>
            <a:r>
              <a:rPr lang="en-US" sz="2000" b="1" dirty="0" smtClean="0">
                <a:solidFill>
                  <a:schemeClr val="bg1"/>
                </a:solidFill>
              </a:rPr>
              <a:t> muscles</a:t>
            </a:r>
          </a:p>
          <a:p>
            <a:r>
              <a:rPr lang="en-US" sz="2000" b="1" dirty="0">
                <a:solidFill>
                  <a:schemeClr val="bg1"/>
                </a:solidFill>
              </a:rPr>
              <a:t> </a:t>
            </a:r>
            <a:r>
              <a:rPr lang="en-US" sz="2000" b="1" dirty="0" smtClean="0">
                <a:solidFill>
                  <a:schemeClr val="bg1"/>
                </a:solidFill>
              </a:rPr>
              <a:t>  Axillary lymph node</a:t>
            </a:r>
            <a:r>
              <a:rPr lang="en-US" b="1" dirty="0" smtClean="0">
                <a:solidFill>
                  <a:schemeClr val="bg1"/>
                </a:solidFill>
              </a:rPr>
              <a:t>s</a:t>
            </a:r>
            <a:endParaRPr lang="en-US" b="1" dirty="0">
              <a:solidFill>
                <a:schemeClr val="bg1"/>
              </a:solidFill>
            </a:endParaRPr>
          </a:p>
        </p:txBody>
      </p:sp>
    </p:spTree>
    <p:extLst>
      <p:ext uri="{BB962C8B-B14F-4D97-AF65-F5344CB8AC3E}">
        <p14:creationId xmlns:p14="http://schemas.microsoft.com/office/powerpoint/2010/main" val="2156035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Urban Studies Before Extended-Radical Mastectomy</a:t>
            </a:r>
            <a:endParaRPr lang="en-US" b="1" dirty="0"/>
          </a:p>
        </p:txBody>
      </p:sp>
      <p:sp>
        <p:nvSpPr>
          <p:cNvPr id="3" name="Content Placeholder 2"/>
          <p:cNvSpPr>
            <a:spLocks noGrp="1"/>
          </p:cNvSpPr>
          <p:nvPr>
            <p:ph idx="1"/>
          </p:nvPr>
        </p:nvSpPr>
        <p:spPr/>
        <p:txBody>
          <a:bodyPr/>
          <a:lstStyle/>
          <a:p>
            <a:r>
              <a:rPr lang="en-US" dirty="0"/>
              <a:t>M</a:t>
            </a:r>
            <a:r>
              <a:rPr lang="en-US" dirty="0" smtClean="0"/>
              <a:t>edial tumor location was associated with a worse survival rate</a:t>
            </a:r>
          </a:p>
          <a:p>
            <a:r>
              <a:rPr lang="en-US" dirty="0"/>
              <a:t>M</a:t>
            </a:r>
            <a:r>
              <a:rPr lang="en-US" dirty="0" smtClean="0"/>
              <a:t>ore than 70% of all chest wall recurrences after radical mastectomy were in the parasternal region</a:t>
            </a:r>
          </a:p>
          <a:p>
            <a:endParaRPr lang="en-US" dirty="0" smtClean="0"/>
          </a:p>
          <a:p>
            <a:endParaRPr lang="en-US" dirty="0"/>
          </a:p>
        </p:txBody>
      </p:sp>
      <p:sp>
        <p:nvSpPr>
          <p:cNvPr id="4" name="TextBox 3"/>
          <p:cNvSpPr txBox="1"/>
          <p:nvPr/>
        </p:nvSpPr>
        <p:spPr>
          <a:xfrm>
            <a:off x="3877733" y="6109229"/>
            <a:ext cx="2794000" cy="646331"/>
          </a:xfrm>
          <a:prstGeom prst="rect">
            <a:avLst/>
          </a:prstGeom>
          <a:noFill/>
        </p:spPr>
        <p:txBody>
          <a:bodyPr wrap="square" rtlCol="0">
            <a:spAutoFit/>
          </a:bodyPr>
          <a:lstStyle/>
          <a:p>
            <a:r>
              <a:rPr lang="en-US" dirty="0" smtClean="0"/>
              <a:t>Urban JA Cancer 1952</a:t>
            </a:r>
          </a:p>
          <a:p>
            <a:r>
              <a:rPr lang="en-US" dirty="0" smtClean="0"/>
              <a:t>Urban JA Cancer 1951</a:t>
            </a:r>
            <a:endParaRPr lang="en-US" dirty="0"/>
          </a:p>
        </p:txBody>
      </p:sp>
    </p:spTree>
    <p:extLst>
      <p:ext uri="{BB962C8B-B14F-4D97-AF65-F5344CB8AC3E}">
        <p14:creationId xmlns:p14="http://schemas.microsoft.com/office/powerpoint/2010/main" val="647752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Extended-Radical Mastectomy</a:t>
            </a:r>
            <a:endParaRPr lang="en-US" b="1" dirty="0"/>
          </a:p>
        </p:txBody>
      </p:sp>
      <p:sp>
        <p:nvSpPr>
          <p:cNvPr id="3" name="Content Placeholder 2"/>
          <p:cNvSpPr>
            <a:spLocks noGrp="1"/>
          </p:cNvSpPr>
          <p:nvPr>
            <p:ph idx="1"/>
          </p:nvPr>
        </p:nvSpPr>
        <p:spPr/>
        <p:txBody>
          <a:bodyPr/>
          <a:lstStyle/>
          <a:p>
            <a:r>
              <a:rPr lang="en-US" dirty="0" smtClean="0"/>
              <a:t>First described: James Ewing Society March 7, 1952</a:t>
            </a:r>
          </a:p>
          <a:p>
            <a:r>
              <a:rPr lang="en-US" dirty="0" smtClean="0"/>
              <a:t>Radical mastectomy plus en bloc resection of IM nodes</a:t>
            </a:r>
          </a:p>
          <a:p>
            <a:r>
              <a:rPr lang="en-US" dirty="0" smtClean="0"/>
              <a:t>Called it “an effective surgical attack upon the primary breast cancer together with both of its primary depots of lymphatic drainage.”</a:t>
            </a:r>
          </a:p>
          <a:p>
            <a:endParaRPr lang="en-US" dirty="0"/>
          </a:p>
        </p:txBody>
      </p:sp>
    </p:spTree>
    <p:extLst>
      <p:ext uri="{BB962C8B-B14F-4D97-AF65-F5344CB8AC3E}">
        <p14:creationId xmlns:p14="http://schemas.microsoft.com/office/powerpoint/2010/main" val="1551171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mail0003.BMP"/>
          <p:cNvPicPr>
            <a:picLocks noChangeAspect="1" noChangeArrowheads="1"/>
          </p:cNvPicPr>
          <p:nvPr/>
        </p:nvPicPr>
        <p:blipFill rotWithShape="1">
          <a:blip r:embed="rId3">
            <a:extLst>
              <a:ext uri="{28A0092B-C50C-407E-A947-70E740481C1C}">
                <a14:useLocalDpi xmlns:a14="http://schemas.microsoft.com/office/drawing/2010/main" val="0"/>
              </a:ext>
            </a:extLst>
          </a:blip>
          <a:srcRect l="24556" t="15952" r="3424" b="28962"/>
          <a:stretch/>
        </p:blipFill>
        <p:spPr bwMode="auto">
          <a:xfrm>
            <a:off x="1487927" y="0"/>
            <a:ext cx="640365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46986" y="158767"/>
            <a:ext cx="5344841" cy="584776"/>
          </a:xfrm>
          <a:prstGeom prst="rect">
            <a:avLst/>
          </a:prstGeom>
          <a:solidFill>
            <a:srgbClr val="000000">
              <a:alpha val="37000"/>
            </a:srgbClr>
          </a:solidFill>
        </p:spPr>
        <p:txBody>
          <a:bodyPr wrap="square" rtlCol="0">
            <a:spAutoFit/>
          </a:bodyPr>
          <a:lstStyle/>
          <a:p>
            <a:r>
              <a:rPr lang="en-US" sz="3200" dirty="0" smtClean="0">
                <a:solidFill>
                  <a:srgbClr val="FFFFFF"/>
                </a:solidFill>
              </a:rPr>
              <a:t>Extended-Radical Mastectomy</a:t>
            </a:r>
            <a:endParaRPr lang="en-US" sz="3200" dirty="0">
              <a:solidFill>
                <a:srgbClr val="FFFFFF"/>
              </a:solidFill>
            </a:endParaRPr>
          </a:p>
        </p:txBody>
      </p:sp>
      <p:sp>
        <p:nvSpPr>
          <p:cNvPr id="11" name="TextBox 10"/>
          <p:cNvSpPr txBox="1"/>
          <p:nvPr/>
        </p:nvSpPr>
        <p:spPr>
          <a:xfrm>
            <a:off x="1728694" y="6429636"/>
            <a:ext cx="3968942" cy="369332"/>
          </a:xfrm>
          <a:prstGeom prst="rect">
            <a:avLst/>
          </a:prstGeom>
          <a:solidFill>
            <a:srgbClr val="000000">
              <a:alpha val="27000"/>
            </a:srgbClr>
          </a:solidFill>
        </p:spPr>
        <p:txBody>
          <a:bodyPr wrap="square" rtlCol="0">
            <a:spAutoFit/>
          </a:bodyPr>
          <a:lstStyle/>
          <a:p>
            <a:r>
              <a:rPr lang="en-US" dirty="0" smtClean="0">
                <a:solidFill>
                  <a:srgbClr val="FFFFFF"/>
                </a:solidFill>
              </a:rPr>
              <a:t>Urban JA </a:t>
            </a:r>
            <a:r>
              <a:rPr lang="en-US" dirty="0" err="1" smtClean="0">
                <a:solidFill>
                  <a:srgbClr val="FFFFFF"/>
                </a:solidFill>
              </a:rPr>
              <a:t>Surg</a:t>
            </a:r>
            <a:r>
              <a:rPr lang="en-US" dirty="0" smtClean="0">
                <a:solidFill>
                  <a:srgbClr val="FFFFFF"/>
                </a:solidFill>
              </a:rPr>
              <a:t> </a:t>
            </a:r>
            <a:r>
              <a:rPr lang="en-US" dirty="0" err="1" smtClean="0">
                <a:solidFill>
                  <a:srgbClr val="FFFFFF"/>
                </a:solidFill>
              </a:rPr>
              <a:t>Clin</a:t>
            </a:r>
            <a:r>
              <a:rPr lang="en-US" dirty="0" smtClean="0">
                <a:solidFill>
                  <a:srgbClr val="FFFFFF"/>
                </a:solidFill>
              </a:rPr>
              <a:t> North Am 1956</a:t>
            </a:r>
            <a:endParaRPr lang="en-US" dirty="0">
              <a:solidFill>
                <a:srgbClr val="FFFFFF"/>
              </a:solidFill>
            </a:endParaRPr>
          </a:p>
        </p:txBody>
      </p:sp>
    </p:spTree>
    <p:extLst>
      <p:ext uri="{BB962C8B-B14F-4D97-AF65-F5344CB8AC3E}">
        <p14:creationId xmlns:p14="http://schemas.microsoft.com/office/powerpoint/2010/main" val="2251807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windows\TEMP\\msotw9_temp0.jpg"/>
          <p:cNvPicPr>
            <a:picLocks noChangeAspect="1" noChangeArrowheads="1"/>
          </p:cNvPicPr>
          <p:nvPr/>
        </p:nvPicPr>
        <p:blipFill rotWithShape="1">
          <a:blip r:embed="rId3">
            <a:extLst>
              <a:ext uri="{28A0092B-C50C-407E-A947-70E740481C1C}">
                <a14:useLocalDpi xmlns:a14="http://schemas.microsoft.com/office/drawing/2010/main" val="0"/>
              </a:ext>
            </a:extLst>
          </a:blip>
          <a:srcRect l="3433" t="12639" r="3433" b="9616"/>
          <a:stretch/>
        </p:blipFill>
        <p:spPr bwMode="auto">
          <a:xfrm>
            <a:off x="1393539" y="-12610"/>
            <a:ext cx="6676198" cy="68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4939127" y="6315534"/>
            <a:ext cx="2936573" cy="369332"/>
          </a:xfrm>
          <a:prstGeom prst="rect">
            <a:avLst/>
          </a:prstGeom>
          <a:solidFill>
            <a:schemeClr val="tx1">
              <a:alpha val="30000"/>
            </a:schemeClr>
          </a:solidFill>
        </p:spPr>
        <p:txBody>
          <a:bodyPr wrap="square" rtlCol="0">
            <a:spAutoFit/>
          </a:bodyPr>
          <a:lstStyle/>
          <a:p>
            <a:r>
              <a:rPr lang="en-US" dirty="0" smtClean="0">
                <a:solidFill>
                  <a:srgbClr val="FFFFFF"/>
                </a:solidFill>
              </a:rPr>
              <a:t>Time Magazine May 3, 1963</a:t>
            </a:r>
            <a:endParaRPr lang="en-US" dirty="0">
              <a:solidFill>
                <a:srgbClr val="FFFFFF"/>
              </a:solidFill>
            </a:endParaRPr>
          </a:p>
        </p:txBody>
      </p:sp>
    </p:spTree>
    <p:extLst>
      <p:ext uri="{BB962C8B-B14F-4D97-AF65-F5344CB8AC3E}">
        <p14:creationId xmlns:p14="http://schemas.microsoft.com/office/powerpoint/2010/main" val="2056846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0 at 11.43.49 AM.png"/>
          <p:cNvPicPr>
            <a:picLocks noChangeAspect="1"/>
          </p:cNvPicPr>
          <p:nvPr/>
        </p:nvPicPr>
        <p:blipFill rotWithShape="1">
          <a:blip r:embed="rId3">
            <a:extLst>
              <a:ext uri="{28A0092B-C50C-407E-A947-70E740481C1C}">
                <a14:useLocalDpi xmlns:a14="http://schemas.microsoft.com/office/drawing/2010/main" val="0"/>
              </a:ext>
            </a:extLst>
          </a:blip>
          <a:srcRect l="17702" t="24068" r="61350" b="26174"/>
          <a:stretch/>
        </p:blipFill>
        <p:spPr>
          <a:xfrm>
            <a:off x="1" y="-24539"/>
            <a:ext cx="5150804" cy="6882539"/>
          </a:xfrm>
          <a:prstGeom prst="rect">
            <a:avLst/>
          </a:prstGeom>
        </p:spPr>
      </p:pic>
      <p:pic>
        <p:nvPicPr>
          <p:cNvPr id="3" name="Picture 3" descr="c:\windows\TEMP\\msotw9_tem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805" y="1843290"/>
            <a:ext cx="3993195" cy="501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5362481" y="423388"/>
            <a:ext cx="3598507" cy="1077218"/>
          </a:xfrm>
          <a:prstGeom prst="rect">
            <a:avLst/>
          </a:prstGeom>
          <a:noFill/>
        </p:spPr>
        <p:txBody>
          <a:bodyPr wrap="square" rtlCol="0">
            <a:spAutoFit/>
          </a:bodyPr>
          <a:lstStyle/>
          <a:p>
            <a:pPr algn="ctr"/>
            <a:r>
              <a:rPr lang="en-US" sz="3200" b="1" dirty="0" smtClean="0"/>
              <a:t>Surgery: the Best </a:t>
            </a:r>
            <a:r>
              <a:rPr lang="en-US" sz="3200" b="1" dirty="0"/>
              <a:t>H</a:t>
            </a:r>
            <a:r>
              <a:rPr lang="en-US" sz="3200" b="1" dirty="0" smtClean="0"/>
              <a:t>ope of All</a:t>
            </a:r>
            <a:endParaRPr lang="en-US" sz="3200" b="1" dirty="0"/>
          </a:p>
        </p:txBody>
      </p:sp>
    </p:spTree>
    <p:extLst>
      <p:ext uri="{BB962C8B-B14F-4D97-AF65-F5344CB8AC3E}">
        <p14:creationId xmlns:p14="http://schemas.microsoft.com/office/powerpoint/2010/main" val="1564700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Extended-Radical Mastectomy</a:t>
            </a:r>
            <a:br>
              <a:rPr lang="en-US" b="1" dirty="0" smtClean="0"/>
            </a:br>
            <a:r>
              <a:rPr lang="en-US" b="1" dirty="0" smtClean="0"/>
              <a:t>Outcomes</a:t>
            </a:r>
            <a:endParaRPr lang="en-US" b="1" dirty="0"/>
          </a:p>
        </p:txBody>
      </p:sp>
      <p:sp>
        <p:nvSpPr>
          <p:cNvPr id="3" name="Content Placeholder 2"/>
          <p:cNvSpPr>
            <a:spLocks noGrp="1"/>
          </p:cNvSpPr>
          <p:nvPr>
            <p:ph idx="1"/>
          </p:nvPr>
        </p:nvSpPr>
        <p:spPr/>
        <p:txBody>
          <a:bodyPr/>
          <a:lstStyle/>
          <a:p>
            <a:r>
              <a:rPr lang="en-US" dirty="0" smtClean="0"/>
              <a:t>No postoperative mortality</a:t>
            </a:r>
          </a:p>
          <a:p>
            <a:r>
              <a:rPr lang="en-US" dirty="0" smtClean="0"/>
              <a:t>“Actually, very little increase in postoperative morbidity”</a:t>
            </a:r>
          </a:p>
          <a:p>
            <a:r>
              <a:rPr lang="en-US" dirty="0" smtClean="0"/>
              <a:t>Operating time: 4-5 hours</a:t>
            </a:r>
          </a:p>
          <a:p>
            <a:r>
              <a:rPr lang="en-US" dirty="0" smtClean="0"/>
              <a:t>Mean transfusion: 3 pints</a:t>
            </a:r>
          </a:p>
          <a:p>
            <a:r>
              <a:rPr lang="en-US" dirty="0" smtClean="0"/>
              <a:t>Mean </a:t>
            </a:r>
            <a:r>
              <a:rPr lang="en-US" smtClean="0"/>
              <a:t>hospital stay: 8 days</a:t>
            </a:r>
            <a:endParaRPr lang="en-US"/>
          </a:p>
        </p:txBody>
      </p:sp>
    </p:spTree>
    <p:extLst>
      <p:ext uri="{BB962C8B-B14F-4D97-AF65-F5344CB8AC3E}">
        <p14:creationId xmlns:p14="http://schemas.microsoft.com/office/powerpoint/2010/main" val="3727287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Survival After Extended-Radical Mastectomy</a:t>
            </a:r>
            <a:endParaRPr lang="en-US" b="1" dirty="0"/>
          </a:p>
        </p:txBody>
      </p:sp>
      <p:sp>
        <p:nvSpPr>
          <p:cNvPr id="3" name="Content Placeholder 2"/>
          <p:cNvSpPr>
            <a:spLocks noGrp="1"/>
          </p:cNvSpPr>
          <p:nvPr>
            <p:ph idx="1"/>
          </p:nvPr>
        </p:nvSpPr>
        <p:spPr/>
        <p:txBody>
          <a:bodyPr/>
          <a:lstStyle/>
          <a:p>
            <a:pPr marL="0" indent="0">
              <a:buNone/>
            </a:pPr>
            <a:r>
              <a:rPr lang="en-US" b="1" u="sng" dirty="0" smtClean="0"/>
              <a:t>Variable</a:t>
            </a:r>
            <a:r>
              <a:rPr lang="en-US" dirty="0" smtClean="0"/>
              <a:t>							</a:t>
            </a:r>
            <a:r>
              <a:rPr lang="en-US" b="1" u="sng" dirty="0" smtClean="0"/>
              <a:t>5-year Survival</a:t>
            </a:r>
            <a:endParaRPr lang="en-US" dirty="0" smtClean="0"/>
          </a:p>
          <a:p>
            <a:pPr marL="0" indent="0">
              <a:buNone/>
            </a:pPr>
            <a:r>
              <a:rPr lang="en-US" dirty="0" smtClean="0"/>
              <a:t>Ax + IM LNs negative					87%</a:t>
            </a:r>
          </a:p>
          <a:p>
            <a:pPr marL="0" indent="0">
              <a:buNone/>
            </a:pPr>
            <a:r>
              <a:rPr lang="en-US" dirty="0" smtClean="0"/>
              <a:t>Only Ax LNs positive					68%</a:t>
            </a:r>
          </a:p>
          <a:p>
            <a:pPr marL="0" indent="0">
              <a:buNone/>
            </a:pPr>
            <a:r>
              <a:rPr lang="en-US" dirty="0" smtClean="0"/>
              <a:t>Only IM LNs positive					64%</a:t>
            </a:r>
          </a:p>
          <a:p>
            <a:pPr marL="0" indent="0">
              <a:buNone/>
            </a:pPr>
            <a:r>
              <a:rPr lang="en-US" dirty="0" smtClean="0"/>
              <a:t>Ax + IM LNs positive					54%</a:t>
            </a:r>
            <a:endParaRPr lang="en-US" dirty="0"/>
          </a:p>
        </p:txBody>
      </p:sp>
      <p:sp>
        <p:nvSpPr>
          <p:cNvPr id="4" name="TextBox 3"/>
          <p:cNvSpPr txBox="1"/>
          <p:nvPr/>
        </p:nvSpPr>
        <p:spPr>
          <a:xfrm>
            <a:off x="853914" y="6350253"/>
            <a:ext cx="7531963" cy="369332"/>
          </a:xfrm>
          <a:prstGeom prst="rect">
            <a:avLst/>
          </a:prstGeom>
          <a:noFill/>
        </p:spPr>
        <p:txBody>
          <a:bodyPr wrap="square" rtlCol="0">
            <a:spAutoFit/>
          </a:bodyPr>
          <a:lstStyle/>
          <a:p>
            <a:r>
              <a:rPr lang="en-US" dirty="0" smtClean="0"/>
              <a:t>Urban JA, Am J Roentgen 1971; Urban JA, </a:t>
            </a:r>
            <a:r>
              <a:rPr lang="en-US" dirty="0" err="1" smtClean="0"/>
              <a:t>Int</a:t>
            </a:r>
            <a:r>
              <a:rPr lang="en-US" dirty="0" smtClean="0"/>
              <a:t> J </a:t>
            </a:r>
            <a:r>
              <a:rPr lang="en-US" dirty="0" err="1" smtClean="0"/>
              <a:t>Radiat</a:t>
            </a:r>
            <a:r>
              <a:rPr lang="en-US" dirty="0" smtClean="0"/>
              <a:t> </a:t>
            </a:r>
            <a:r>
              <a:rPr lang="en-US" dirty="0" err="1" smtClean="0"/>
              <a:t>Oncol</a:t>
            </a:r>
            <a:r>
              <a:rPr lang="en-US" dirty="0" smtClean="0"/>
              <a:t> </a:t>
            </a:r>
            <a:r>
              <a:rPr lang="en-US" dirty="0" err="1" smtClean="0"/>
              <a:t>Biol</a:t>
            </a:r>
            <a:r>
              <a:rPr lang="en-US" dirty="0" smtClean="0"/>
              <a:t> </a:t>
            </a:r>
            <a:r>
              <a:rPr lang="en-US" dirty="0" err="1" smtClean="0"/>
              <a:t>Phys</a:t>
            </a:r>
            <a:r>
              <a:rPr lang="en-US" dirty="0" smtClean="0"/>
              <a:t> 1977</a:t>
            </a:r>
            <a:endParaRPr lang="en-US" dirty="0"/>
          </a:p>
        </p:txBody>
      </p:sp>
    </p:spTree>
    <p:extLst>
      <p:ext uri="{BB962C8B-B14F-4D97-AF65-F5344CB8AC3E}">
        <p14:creationId xmlns:p14="http://schemas.microsoft.com/office/powerpoint/2010/main" val="3244053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5408"/>
            <a:ext cx="8229600" cy="1143000"/>
          </a:xfrm>
        </p:spPr>
        <p:txBody>
          <a:bodyPr>
            <a:normAutofit fontScale="90000"/>
          </a:bodyPr>
          <a:lstStyle/>
          <a:p>
            <a:r>
              <a:rPr lang="en-US" b="1" dirty="0"/>
              <a:t>Survival After Extended-Radical Mastectomy</a:t>
            </a:r>
          </a:p>
        </p:txBody>
      </p:sp>
      <p:sp>
        <p:nvSpPr>
          <p:cNvPr id="3" name="Content Placeholder 2"/>
          <p:cNvSpPr>
            <a:spLocks noGrp="1"/>
          </p:cNvSpPr>
          <p:nvPr>
            <p:ph idx="1"/>
          </p:nvPr>
        </p:nvSpPr>
        <p:spPr>
          <a:xfrm>
            <a:off x="457200" y="2018418"/>
            <a:ext cx="8229600" cy="4525963"/>
          </a:xfrm>
        </p:spPr>
        <p:txBody>
          <a:bodyPr/>
          <a:lstStyle/>
          <a:p>
            <a:pPr marL="0" indent="0">
              <a:buNone/>
            </a:pPr>
            <a:r>
              <a:rPr lang="en-US" dirty="0" smtClean="0"/>
              <a:t>10-year survival rate at Memorial Hospital</a:t>
            </a:r>
          </a:p>
          <a:p>
            <a:pPr lvl="1"/>
            <a:r>
              <a:rPr lang="en-US" dirty="0" smtClean="0"/>
              <a:t>Extended-radical mastectomy: 54%</a:t>
            </a:r>
          </a:p>
          <a:p>
            <a:pPr lvl="1"/>
            <a:r>
              <a:rPr lang="en-US" dirty="0" smtClean="0"/>
              <a:t>Radical mastectomy: 33%</a:t>
            </a:r>
            <a:endParaRPr lang="en-US" dirty="0"/>
          </a:p>
        </p:txBody>
      </p:sp>
      <p:sp>
        <p:nvSpPr>
          <p:cNvPr id="4" name="TextBox 3"/>
          <p:cNvSpPr txBox="1"/>
          <p:nvPr/>
        </p:nvSpPr>
        <p:spPr>
          <a:xfrm>
            <a:off x="6448149" y="6328356"/>
            <a:ext cx="2550796" cy="369332"/>
          </a:xfrm>
          <a:prstGeom prst="rect">
            <a:avLst/>
          </a:prstGeom>
          <a:noFill/>
        </p:spPr>
        <p:txBody>
          <a:bodyPr wrap="square" rtlCol="0">
            <a:spAutoFit/>
          </a:bodyPr>
          <a:lstStyle/>
          <a:p>
            <a:r>
              <a:rPr lang="en-US" dirty="0" smtClean="0"/>
              <a:t>Urban JA Cancer 1976</a:t>
            </a:r>
            <a:endParaRPr lang="en-US" dirty="0"/>
          </a:p>
        </p:txBody>
      </p:sp>
    </p:spTree>
    <p:extLst>
      <p:ext uri="{BB962C8B-B14F-4D97-AF65-F5344CB8AC3E}">
        <p14:creationId xmlns:p14="http://schemas.microsoft.com/office/powerpoint/2010/main" val="3769225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Comparison</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3517307341"/>
              </p:ext>
            </p:extLst>
          </p:nvPr>
        </p:nvGraphicFramePr>
        <p:xfrm>
          <a:off x="112215" y="1657382"/>
          <a:ext cx="9031785" cy="3937877"/>
        </p:xfrm>
        <a:graphic>
          <a:graphicData uri="http://schemas.openxmlformats.org/drawingml/2006/table">
            <a:tbl>
              <a:tblPr firstRow="1" bandRow="1">
                <a:tableStyleId>{5C22544A-7EE6-4342-B048-85BDC9FD1C3A}</a:tableStyleId>
              </a:tblPr>
              <a:tblGrid>
                <a:gridCol w="2134359"/>
                <a:gridCol w="3218667"/>
                <a:gridCol w="3678759"/>
              </a:tblGrid>
              <a:tr h="1384371">
                <a:tc>
                  <a:txBody>
                    <a:bodyPr/>
                    <a:lstStyle/>
                    <a:p>
                      <a:endParaRPr lang="en-US" dirty="0"/>
                    </a:p>
                  </a:txBody>
                  <a:tcPr>
                    <a:solidFill>
                      <a:schemeClr val="bg1">
                        <a:lumMod val="65000"/>
                        <a:alpha val="96000"/>
                      </a:schemeClr>
                    </a:solidFill>
                  </a:tcPr>
                </a:tc>
                <a:tc>
                  <a:txBody>
                    <a:bodyPr/>
                    <a:lstStyle/>
                    <a:p>
                      <a:pPr algn="ctr"/>
                      <a:r>
                        <a:rPr lang="en-US" sz="2800" dirty="0" err="1" smtClean="0"/>
                        <a:t>Wangensteen</a:t>
                      </a:r>
                      <a:endParaRPr lang="en-US" sz="2800" dirty="0" smtClean="0"/>
                    </a:p>
                    <a:p>
                      <a:pPr algn="ctr"/>
                      <a:r>
                        <a:rPr lang="en-US" sz="2800" dirty="0" smtClean="0"/>
                        <a:t>Super-Radical</a:t>
                      </a:r>
                      <a:endParaRPr lang="en-US" sz="2800" dirty="0"/>
                    </a:p>
                  </a:txBody>
                  <a:tcPr>
                    <a:solidFill>
                      <a:schemeClr val="bg1">
                        <a:lumMod val="65000"/>
                      </a:schemeClr>
                    </a:solidFill>
                  </a:tcPr>
                </a:tc>
                <a:tc>
                  <a:txBody>
                    <a:bodyPr/>
                    <a:lstStyle/>
                    <a:p>
                      <a:pPr algn="ctr"/>
                      <a:r>
                        <a:rPr lang="en-US" sz="2800" dirty="0" smtClean="0"/>
                        <a:t>Urban</a:t>
                      </a:r>
                    </a:p>
                    <a:p>
                      <a:pPr algn="ctr"/>
                      <a:r>
                        <a:rPr lang="en-US" sz="2800" dirty="0" smtClean="0"/>
                        <a:t>Extended-Radical</a:t>
                      </a:r>
                      <a:endParaRPr lang="en-US" sz="2800" dirty="0"/>
                    </a:p>
                  </a:txBody>
                  <a:tcPr>
                    <a:solidFill>
                      <a:schemeClr val="bg1">
                        <a:lumMod val="65000"/>
                      </a:schemeClr>
                    </a:solidFill>
                  </a:tcPr>
                </a:tc>
              </a:tr>
              <a:tr h="996033">
                <a:tc>
                  <a:txBody>
                    <a:bodyPr/>
                    <a:lstStyle/>
                    <a:p>
                      <a:r>
                        <a:rPr lang="en-US" sz="2800" dirty="0" smtClean="0"/>
                        <a:t>Indications</a:t>
                      </a:r>
                      <a:endParaRPr lang="en-US" sz="2800" dirty="0"/>
                    </a:p>
                  </a:txBody>
                  <a:tcPr>
                    <a:solidFill>
                      <a:schemeClr val="bg1">
                        <a:lumMod val="65000"/>
                      </a:schemeClr>
                    </a:solidFill>
                  </a:tcPr>
                </a:tc>
                <a:tc>
                  <a:txBody>
                    <a:bodyPr/>
                    <a:lstStyle/>
                    <a:p>
                      <a:pPr algn="ctr"/>
                      <a:r>
                        <a:rPr lang="en-US" sz="2800" dirty="0" smtClean="0"/>
                        <a:t>Medial tumors; Ax LN metastases</a:t>
                      </a:r>
                      <a:endParaRPr lang="en-US" sz="2800" dirty="0"/>
                    </a:p>
                  </a:txBody>
                  <a:tcPr>
                    <a:solidFill>
                      <a:schemeClr val="bg1">
                        <a:lumMod val="65000"/>
                      </a:schemeClr>
                    </a:solidFill>
                  </a:tcPr>
                </a:tc>
                <a:tc>
                  <a:txBody>
                    <a:bodyPr/>
                    <a:lstStyle/>
                    <a:p>
                      <a:pPr algn="ctr"/>
                      <a:r>
                        <a:rPr lang="en-US" sz="2800" dirty="0" smtClean="0"/>
                        <a:t>Central or medial</a:t>
                      </a:r>
                      <a:r>
                        <a:rPr lang="en-US" sz="2800" baseline="0" dirty="0" smtClean="0"/>
                        <a:t> tumors; stage I/II</a:t>
                      </a:r>
                      <a:endParaRPr lang="en-US" sz="2800" dirty="0"/>
                    </a:p>
                  </a:txBody>
                  <a:tcPr>
                    <a:solidFill>
                      <a:schemeClr val="bg1">
                        <a:lumMod val="65000"/>
                      </a:schemeClr>
                    </a:solidFill>
                  </a:tcPr>
                </a:tc>
              </a:tr>
              <a:tr h="561440">
                <a:tc>
                  <a:txBody>
                    <a:bodyPr/>
                    <a:lstStyle/>
                    <a:p>
                      <a:r>
                        <a:rPr lang="en-US" sz="2800" dirty="0" smtClean="0"/>
                        <a:t>Type</a:t>
                      </a:r>
                      <a:endParaRPr lang="en-US" sz="2800" dirty="0"/>
                    </a:p>
                  </a:txBody>
                  <a:tcPr>
                    <a:solidFill>
                      <a:schemeClr val="bg1">
                        <a:lumMod val="65000"/>
                      </a:schemeClr>
                    </a:solidFill>
                  </a:tcPr>
                </a:tc>
                <a:tc>
                  <a:txBody>
                    <a:bodyPr/>
                    <a:lstStyle/>
                    <a:p>
                      <a:pPr algn="ctr"/>
                      <a:r>
                        <a:rPr lang="en-US" sz="2800" dirty="0" smtClean="0"/>
                        <a:t>Not en bloc</a:t>
                      </a:r>
                      <a:endParaRPr lang="en-US" sz="2800" dirty="0"/>
                    </a:p>
                  </a:txBody>
                  <a:tcPr>
                    <a:solidFill>
                      <a:schemeClr val="bg1">
                        <a:lumMod val="65000"/>
                      </a:schemeClr>
                    </a:solidFill>
                  </a:tcPr>
                </a:tc>
                <a:tc>
                  <a:txBody>
                    <a:bodyPr/>
                    <a:lstStyle/>
                    <a:p>
                      <a:pPr algn="ctr"/>
                      <a:r>
                        <a:rPr lang="en-US" sz="2800" dirty="0" smtClean="0"/>
                        <a:t>En bloc</a:t>
                      </a:r>
                      <a:endParaRPr lang="en-US" sz="2800" dirty="0"/>
                    </a:p>
                  </a:txBody>
                  <a:tcPr>
                    <a:solidFill>
                      <a:schemeClr val="bg1">
                        <a:lumMod val="65000"/>
                      </a:schemeClr>
                    </a:solidFill>
                  </a:tcPr>
                </a:tc>
              </a:tr>
              <a:tr h="996033">
                <a:tc>
                  <a:txBody>
                    <a:bodyPr/>
                    <a:lstStyle/>
                    <a:p>
                      <a:r>
                        <a:rPr lang="en-US" sz="2800" dirty="0" smtClean="0"/>
                        <a:t>LN</a:t>
                      </a:r>
                      <a:r>
                        <a:rPr lang="en-US" sz="2800" baseline="0" dirty="0" smtClean="0"/>
                        <a:t> Basins</a:t>
                      </a:r>
                      <a:endParaRPr lang="en-US" sz="2800" dirty="0"/>
                    </a:p>
                  </a:txBody>
                  <a:tcPr>
                    <a:solidFill>
                      <a:schemeClr val="bg1">
                        <a:lumMod val="65000"/>
                      </a:schemeClr>
                    </a:solidFill>
                  </a:tcPr>
                </a:tc>
                <a:tc>
                  <a:txBody>
                    <a:bodyPr/>
                    <a:lstStyle/>
                    <a:p>
                      <a:pPr algn="ctr"/>
                      <a:r>
                        <a:rPr lang="en-US" sz="2800" dirty="0" smtClean="0"/>
                        <a:t>Ax,</a:t>
                      </a:r>
                      <a:r>
                        <a:rPr lang="en-US" sz="2800" baseline="0" dirty="0" smtClean="0"/>
                        <a:t> IM, SC, </a:t>
                      </a:r>
                      <a:r>
                        <a:rPr lang="en-US" sz="2800" baseline="0" dirty="0" err="1" smtClean="0"/>
                        <a:t>mediastinal</a:t>
                      </a:r>
                      <a:endParaRPr lang="en-US" sz="2800" dirty="0"/>
                    </a:p>
                  </a:txBody>
                  <a:tcPr>
                    <a:solidFill>
                      <a:schemeClr val="bg1">
                        <a:lumMod val="65000"/>
                      </a:schemeClr>
                    </a:solidFill>
                  </a:tcPr>
                </a:tc>
                <a:tc>
                  <a:txBody>
                    <a:bodyPr/>
                    <a:lstStyle/>
                    <a:p>
                      <a:pPr algn="ctr"/>
                      <a:r>
                        <a:rPr lang="en-US" sz="2800" dirty="0" smtClean="0"/>
                        <a:t>Ax, IM</a:t>
                      </a:r>
                      <a:endParaRPr lang="en-US" sz="2800" dirty="0"/>
                    </a:p>
                  </a:txBody>
                  <a:tcPr>
                    <a:solidFill>
                      <a:schemeClr val="bg1">
                        <a:lumMod val="65000"/>
                      </a:schemeClr>
                    </a:solidFill>
                  </a:tcPr>
                </a:tc>
              </a:tr>
            </a:tbl>
          </a:graphicData>
        </a:graphic>
      </p:graphicFrame>
    </p:spTree>
    <p:extLst>
      <p:ext uri="{BB962C8B-B14F-4D97-AF65-F5344CB8AC3E}">
        <p14:creationId xmlns:p14="http://schemas.microsoft.com/office/powerpoint/2010/main" val="3606984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Randomized Clinical Trials</a:t>
            </a:r>
            <a:endParaRPr lang="en-US" b="1" dirty="0"/>
          </a:p>
        </p:txBody>
      </p:sp>
      <p:sp>
        <p:nvSpPr>
          <p:cNvPr id="3" name="Content Placeholder 2"/>
          <p:cNvSpPr>
            <a:spLocks noGrp="1"/>
          </p:cNvSpPr>
          <p:nvPr>
            <p:ph idx="1"/>
          </p:nvPr>
        </p:nvSpPr>
        <p:spPr/>
        <p:txBody>
          <a:bodyPr/>
          <a:lstStyle/>
          <a:p>
            <a:r>
              <a:rPr lang="en-US" dirty="0" smtClean="0"/>
              <a:t>Extended-Radical Mastectomy vs. Conventional Mastectomy</a:t>
            </a:r>
          </a:p>
          <a:p>
            <a:r>
              <a:rPr lang="en-US" dirty="0" smtClean="0"/>
              <a:t>No improvement in survival</a:t>
            </a:r>
            <a:endParaRPr lang="en-US" dirty="0"/>
          </a:p>
        </p:txBody>
      </p:sp>
      <p:sp>
        <p:nvSpPr>
          <p:cNvPr id="4" name="TextBox 3"/>
          <p:cNvSpPr txBox="1"/>
          <p:nvPr/>
        </p:nvSpPr>
        <p:spPr>
          <a:xfrm>
            <a:off x="2036257" y="6207920"/>
            <a:ext cx="6513835" cy="369332"/>
          </a:xfrm>
          <a:prstGeom prst="rect">
            <a:avLst/>
          </a:prstGeom>
          <a:noFill/>
        </p:spPr>
        <p:txBody>
          <a:bodyPr wrap="square" rtlCol="0">
            <a:spAutoFit/>
          </a:bodyPr>
          <a:lstStyle/>
          <a:p>
            <a:r>
              <a:rPr lang="en-US" dirty="0" err="1" smtClean="0"/>
              <a:t>Lacour</a:t>
            </a:r>
            <a:r>
              <a:rPr lang="en-US" dirty="0" smtClean="0"/>
              <a:t> J, </a:t>
            </a:r>
            <a:r>
              <a:rPr lang="en-US" dirty="0" err="1" smtClean="0"/>
              <a:t>Eur</a:t>
            </a:r>
            <a:r>
              <a:rPr lang="en-US" dirty="0" smtClean="0"/>
              <a:t> j </a:t>
            </a:r>
            <a:r>
              <a:rPr lang="en-US" dirty="0" err="1" smtClean="0"/>
              <a:t>Surg</a:t>
            </a:r>
            <a:r>
              <a:rPr lang="en-US" dirty="0" smtClean="0"/>
              <a:t> </a:t>
            </a:r>
            <a:r>
              <a:rPr lang="en-US" dirty="0" err="1" smtClean="0"/>
              <a:t>Onc</a:t>
            </a:r>
            <a:r>
              <a:rPr lang="en-US" dirty="0" smtClean="0"/>
              <a:t> 1987; Morimoto T </a:t>
            </a:r>
            <a:r>
              <a:rPr lang="en-US" dirty="0" err="1" smtClean="0"/>
              <a:t>Surg</a:t>
            </a:r>
            <a:r>
              <a:rPr lang="en-US" dirty="0" smtClean="0"/>
              <a:t> Today 1994</a:t>
            </a:r>
            <a:endParaRPr lang="en-US" dirty="0"/>
          </a:p>
        </p:txBody>
      </p:sp>
    </p:spTree>
    <p:extLst>
      <p:ext uri="{BB962C8B-B14F-4D97-AF65-F5344CB8AC3E}">
        <p14:creationId xmlns:p14="http://schemas.microsoft.com/office/powerpoint/2010/main" val="2296955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tuttl006\My Documents\wangensteen photos\figure 1.jpg"/>
          <p:cNvPicPr>
            <a:picLocks noChangeAspect="1" noChangeArrowheads="1"/>
          </p:cNvPicPr>
          <p:nvPr/>
        </p:nvPicPr>
        <p:blipFill rotWithShape="1">
          <a:blip r:embed="rId2">
            <a:extLst>
              <a:ext uri="{28A0092B-C50C-407E-A947-70E740481C1C}">
                <a14:useLocalDpi xmlns:a14="http://schemas.microsoft.com/office/drawing/2010/main" val="0"/>
              </a:ext>
            </a:extLst>
          </a:blip>
          <a:srcRect t="19868" b="24824"/>
          <a:stretch/>
        </p:blipFill>
        <p:spPr bwMode="auto">
          <a:xfrm>
            <a:off x="457200" y="0"/>
            <a:ext cx="851862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132029"/>
            <a:ext cx="3917455" cy="461665"/>
          </a:xfrm>
          <a:prstGeom prst="rect">
            <a:avLst/>
          </a:prstGeom>
          <a:noFill/>
          <a:ln>
            <a:noFill/>
          </a:ln>
        </p:spPr>
        <p:txBody>
          <a:bodyPr wrap="square" rtlCol="0">
            <a:spAutoFit/>
          </a:bodyPr>
          <a:lstStyle/>
          <a:p>
            <a:r>
              <a:rPr lang="en-US" sz="2400" b="1" u="sng" dirty="0" smtClean="0">
                <a:solidFill>
                  <a:srgbClr val="FFFFFF"/>
                </a:solidFill>
              </a:rPr>
              <a:t>Owen H. </a:t>
            </a:r>
            <a:r>
              <a:rPr lang="en-US" sz="2400" b="1" u="sng" dirty="0" err="1" smtClean="0">
                <a:solidFill>
                  <a:srgbClr val="FFFFFF"/>
                </a:solidFill>
              </a:rPr>
              <a:t>Wangensteen</a:t>
            </a:r>
            <a:r>
              <a:rPr lang="en-US" sz="2400" b="1" u="sng" dirty="0" smtClean="0">
                <a:solidFill>
                  <a:srgbClr val="FFFFFF"/>
                </a:solidFill>
              </a:rPr>
              <a:t>, 1949</a:t>
            </a:r>
            <a:endParaRPr lang="en-US" sz="2400" b="1" u="sng" dirty="0">
              <a:solidFill>
                <a:srgbClr val="FFFFFF"/>
              </a:solidFill>
            </a:endParaRPr>
          </a:p>
        </p:txBody>
      </p:sp>
      <p:sp>
        <p:nvSpPr>
          <p:cNvPr id="6" name="TextBox 5"/>
          <p:cNvSpPr txBox="1"/>
          <p:nvPr/>
        </p:nvSpPr>
        <p:spPr>
          <a:xfrm>
            <a:off x="793788" y="1869963"/>
            <a:ext cx="3704346" cy="1569660"/>
          </a:xfrm>
          <a:prstGeom prst="rect">
            <a:avLst/>
          </a:prstGeom>
          <a:noFill/>
        </p:spPr>
        <p:txBody>
          <a:bodyPr wrap="square" rtlCol="0">
            <a:spAutoFit/>
          </a:bodyPr>
          <a:lstStyle/>
          <a:p>
            <a:r>
              <a:rPr lang="en-US" sz="2400" b="1" dirty="0" smtClean="0">
                <a:solidFill>
                  <a:srgbClr val="FFFFFF"/>
                </a:solidFill>
              </a:rPr>
              <a:t>“Today, it should be said, I believe, the Halsted operation for cancer of the breast is outmoded…</a:t>
            </a:r>
            <a:endParaRPr lang="en-US" sz="2400" b="1" dirty="0">
              <a:solidFill>
                <a:srgbClr val="FFFFFF"/>
              </a:solidFill>
            </a:endParaRPr>
          </a:p>
        </p:txBody>
      </p:sp>
      <p:sp>
        <p:nvSpPr>
          <p:cNvPr id="7" name="TextBox 6"/>
          <p:cNvSpPr txBox="1"/>
          <p:nvPr/>
        </p:nvSpPr>
        <p:spPr>
          <a:xfrm>
            <a:off x="793788" y="3439623"/>
            <a:ext cx="3404470" cy="461665"/>
          </a:xfrm>
          <a:prstGeom prst="rect">
            <a:avLst/>
          </a:prstGeom>
          <a:noFill/>
        </p:spPr>
        <p:txBody>
          <a:bodyPr wrap="square" rtlCol="0">
            <a:spAutoFit/>
          </a:bodyPr>
          <a:lstStyle/>
          <a:p>
            <a:r>
              <a:rPr lang="en-US" sz="2400" b="1" dirty="0" smtClean="0">
                <a:solidFill>
                  <a:srgbClr val="FFFFFF"/>
                </a:solidFill>
              </a:rPr>
              <a:t>it is not radical enough.”</a:t>
            </a:r>
            <a:endParaRPr lang="en-US" sz="2400" b="1" dirty="0">
              <a:solidFill>
                <a:srgbClr val="FFFFFF"/>
              </a:solidFill>
            </a:endParaRPr>
          </a:p>
        </p:txBody>
      </p:sp>
    </p:spTree>
    <p:extLst>
      <p:ext uri="{BB962C8B-B14F-4D97-AF65-F5344CB8AC3E}">
        <p14:creationId xmlns:p14="http://schemas.microsoft.com/office/powerpoint/2010/main" val="16817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Legacy?</a:t>
            </a:r>
            <a:endParaRPr lang="en-US" b="1" dirty="0"/>
          </a:p>
        </p:txBody>
      </p:sp>
      <p:pic>
        <p:nvPicPr>
          <p:cNvPr id="5" name="Picture 4"/>
          <p:cNvPicPr>
            <a:picLocks noChangeAspect="1"/>
          </p:cNvPicPr>
          <p:nvPr/>
        </p:nvPicPr>
        <p:blipFill>
          <a:blip r:embed="rId3"/>
          <a:stretch>
            <a:fillRect/>
          </a:stretch>
        </p:blipFill>
        <p:spPr>
          <a:xfrm>
            <a:off x="825360" y="1417638"/>
            <a:ext cx="3714791" cy="5324534"/>
          </a:xfrm>
          <a:prstGeom prst="rect">
            <a:avLst/>
          </a:prstGeom>
        </p:spPr>
      </p:pic>
      <p:pic>
        <p:nvPicPr>
          <p:cNvPr id="6" name="Picture 2" descr="c:\windows\TEMP\\msotw9_temp0.jpg"/>
          <p:cNvPicPr>
            <a:picLocks noChangeAspect="1" noChangeArrowheads="1"/>
          </p:cNvPicPr>
          <p:nvPr/>
        </p:nvPicPr>
        <p:blipFill>
          <a:blip r:embed="rId4">
            <a:extLst>
              <a:ext uri="{28A0092B-C50C-407E-A947-70E740481C1C}">
                <a14:useLocalDpi xmlns:a14="http://schemas.microsoft.com/office/drawing/2010/main" val="0"/>
              </a:ext>
            </a:extLst>
          </a:blip>
          <a:srcRect t="1852"/>
          <a:stretch>
            <a:fillRect/>
          </a:stretch>
        </p:blipFill>
        <p:spPr bwMode="auto">
          <a:xfrm>
            <a:off x="4582580" y="1417638"/>
            <a:ext cx="4104220" cy="534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80180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149" y="0"/>
            <a:ext cx="9327149" cy="7012894"/>
          </a:xfrm>
          <a:prstGeom prst="rect">
            <a:avLst/>
          </a:prstGeom>
        </p:spPr>
      </p:pic>
      <p:sp>
        <p:nvSpPr>
          <p:cNvPr id="7" name="Rounded Rectangular Callout 6"/>
          <p:cNvSpPr/>
          <p:nvPr/>
        </p:nvSpPr>
        <p:spPr>
          <a:xfrm flipH="1">
            <a:off x="139394" y="387238"/>
            <a:ext cx="3345509" cy="1610913"/>
          </a:xfrm>
          <a:prstGeom prst="wedgeRoundRectCallout">
            <a:avLst>
              <a:gd name="adj1" fmla="val -53240"/>
              <a:gd name="adj2" fmla="val 64423"/>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56235" y="666051"/>
            <a:ext cx="2973784" cy="1077218"/>
          </a:xfrm>
          <a:prstGeom prst="rect">
            <a:avLst/>
          </a:prstGeom>
          <a:noFill/>
        </p:spPr>
        <p:txBody>
          <a:bodyPr wrap="square" rtlCol="0">
            <a:spAutoFit/>
          </a:bodyPr>
          <a:lstStyle/>
          <a:p>
            <a:r>
              <a:rPr lang="en-US" sz="3200" dirty="0" smtClean="0">
                <a:latin typeface="Chalkboard"/>
                <a:cs typeface="Chalkboard"/>
              </a:rPr>
              <a:t>Not so fast, my friend!</a:t>
            </a:r>
            <a:endParaRPr lang="en-US" sz="3200" dirty="0">
              <a:latin typeface="Chalkboard"/>
              <a:cs typeface="Chalkboard"/>
            </a:endParaRPr>
          </a:p>
        </p:txBody>
      </p:sp>
    </p:spTree>
    <p:extLst>
      <p:ext uri="{BB962C8B-B14F-4D97-AF65-F5344CB8AC3E}">
        <p14:creationId xmlns:p14="http://schemas.microsoft.com/office/powerpoint/2010/main" val="1494127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0 at 11.26.22 AM.png"/>
          <p:cNvPicPr>
            <a:picLocks noChangeAspect="1"/>
          </p:cNvPicPr>
          <p:nvPr/>
        </p:nvPicPr>
        <p:blipFill rotWithShape="1">
          <a:blip r:embed="rId3">
            <a:extLst>
              <a:ext uri="{28A0092B-C50C-407E-A947-70E740481C1C}">
                <a14:useLocalDpi xmlns:a14="http://schemas.microsoft.com/office/drawing/2010/main" val="0"/>
              </a:ext>
            </a:extLst>
          </a:blip>
          <a:srcRect l="14468" t="10126" r="48493" b="56860"/>
          <a:stretch/>
        </p:blipFill>
        <p:spPr>
          <a:xfrm>
            <a:off x="1411083" y="0"/>
            <a:ext cx="6650193" cy="3334179"/>
          </a:xfrm>
          <a:prstGeom prst="rect">
            <a:avLst/>
          </a:prstGeom>
        </p:spPr>
      </p:pic>
      <p:pic>
        <p:nvPicPr>
          <p:cNvPr id="3" name="Picture 2" descr="Screen Shot 2015-09-10 at 11.26.52 AM.png"/>
          <p:cNvPicPr>
            <a:picLocks noChangeAspect="1"/>
          </p:cNvPicPr>
          <p:nvPr/>
        </p:nvPicPr>
        <p:blipFill rotWithShape="1">
          <a:blip r:embed="rId4">
            <a:extLst>
              <a:ext uri="{28A0092B-C50C-407E-A947-70E740481C1C}">
                <a14:useLocalDpi xmlns:a14="http://schemas.microsoft.com/office/drawing/2010/main" val="0"/>
              </a:ext>
            </a:extLst>
          </a:blip>
          <a:srcRect l="21220" t="9541" r="53316" b="61609"/>
          <a:stretch/>
        </p:blipFill>
        <p:spPr>
          <a:xfrm>
            <a:off x="1723857" y="3104844"/>
            <a:ext cx="5889292" cy="3753156"/>
          </a:xfrm>
          <a:prstGeom prst="rect">
            <a:avLst/>
          </a:prstGeom>
        </p:spPr>
      </p:pic>
    </p:spTree>
    <p:extLst>
      <p:ext uri="{BB962C8B-B14F-4D97-AF65-F5344CB8AC3E}">
        <p14:creationId xmlns:p14="http://schemas.microsoft.com/office/powerpoint/2010/main" val="1523007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Radiation Therapy and </a:t>
            </a:r>
            <a:r>
              <a:rPr lang="en-US" b="1" dirty="0" err="1" smtClean="0"/>
              <a:t>Extraaxillary</a:t>
            </a:r>
            <a:r>
              <a:rPr lang="en-US" b="1" dirty="0" smtClean="0"/>
              <a:t> Lymph Nodes</a:t>
            </a:r>
            <a:endParaRPr lang="en-US" b="1" dirty="0"/>
          </a:p>
        </p:txBody>
      </p:sp>
      <p:sp>
        <p:nvSpPr>
          <p:cNvPr id="4" name="Content Placeholder 3"/>
          <p:cNvSpPr>
            <a:spLocks noGrp="1"/>
          </p:cNvSpPr>
          <p:nvPr>
            <p:ph idx="1"/>
          </p:nvPr>
        </p:nvSpPr>
        <p:spPr>
          <a:xfrm>
            <a:off x="457200" y="2002928"/>
            <a:ext cx="8229600" cy="4525963"/>
          </a:xfrm>
        </p:spPr>
        <p:txBody>
          <a:bodyPr/>
          <a:lstStyle/>
          <a:p>
            <a:r>
              <a:rPr lang="en-US" dirty="0" smtClean="0"/>
              <a:t>MA-20 and EORTC</a:t>
            </a:r>
          </a:p>
          <a:p>
            <a:r>
              <a:rPr lang="en-US" dirty="0" smtClean="0"/>
              <a:t>Decreased </a:t>
            </a:r>
            <a:r>
              <a:rPr lang="en-US" dirty="0" err="1" smtClean="0"/>
              <a:t>locoregional</a:t>
            </a:r>
            <a:r>
              <a:rPr lang="en-US" dirty="0" smtClean="0"/>
              <a:t> recurrence</a:t>
            </a:r>
          </a:p>
          <a:p>
            <a:r>
              <a:rPr lang="en-US" dirty="0" smtClean="0"/>
              <a:t>No significant improvement in overall survival</a:t>
            </a:r>
            <a:endParaRPr lang="en-US" dirty="0"/>
          </a:p>
        </p:txBody>
      </p:sp>
    </p:spTree>
    <p:extLst>
      <p:ext uri="{BB962C8B-B14F-4D97-AF65-F5344CB8AC3E}">
        <p14:creationId xmlns:p14="http://schemas.microsoft.com/office/powerpoint/2010/main" val="1878990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Wangensteen</a:t>
            </a:r>
            <a:r>
              <a:rPr lang="en-US" b="1" dirty="0" smtClean="0"/>
              <a:t> and Urban</a:t>
            </a:r>
            <a:br>
              <a:rPr lang="en-US" b="1" dirty="0" smtClean="0"/>
            </a:br>
            <a:r>
              <a:rPr lang="en-US" b="1" dirty="0" smtClean="0"/>
              <a:t>Summary</a:t>
            </a:r>
            <a:endParaRPr lang="en-US" b="1" dirty="0"/>
          </a:p>
        </p:txBody>
      </p:sp>
      <p:sp>
        <p:nvSpPr>
          <p:cNvPr id="3" name="Content Placeholder 2"/>
          <p:cNvSpPr>
            <a:spLocks noGrp="1"/>
          </p:cNvSpPr>
          <p:nvPr>
            <p:ph idx="1"/>
          </p:nvPr>
        </p:nvSpPr>
        <p:spPr/>
        <p:txBody>
          <a:bodyPr/>
          <a:lstStyle/>
          <a:p>
            <a:r>
              <a:rPr lang="en-US" dirty="0"/>
              <a:t>R</a:t>
            </a:r>
            <a:r>
              <a:rPr lang="en-US" dirty="0" smtClean="0"/>
              <a:t>ecognized that a substantial proportion of patients had </a:t>
            </a:r>
            <a:r>
              <a:rPr lang="en-US" dirty="0" err="1" smtClean="0"/>
              <a:t>extraaxillary</a:t>
            </a:r>
            <a:r>
              <a:rPr lang="en-US" dirty="0" smtClean="0"/>
              <a:t> LN metastases</a:t>
            </a:r>
          </a:p>
          <a:p>
            <a:r>
              <a:rPr lang="en-US" dirty="0" smtClean="0"/>
              <a:t>Understood that that these LN metastases are untreated</a:t>
            </a:r>
          </a:p>
          <a:p>
            <a:r>
              <a:rPr lang="en-US" dirty="0" smtClean="0"/>
              <a:t>Developed a unique treatment with the available tools</a:t>
            </a:r>
          </a:p>
          <a:p>
            <a:r>
              <a:rPr lang="en-US" dirty="0" smtClean="0"/>
              <a:t>Work served as a model for subsequent treatments and trials</a:t>
            </a:r>
          </a:p>
          <a:p>
            <a:endParaRPr lang="en-US" dirty="0"/>
          </a:p>
        </p:txBody>
      </p:sp>
    </p:spTree>
    <p:extLst>
      <p:ext uri="{BB962C8B-B14F-4D97-AF65-F5344CB8AC3E}">
        <p14:creationId xmlns:p14="http://schemas.microsoft.com/office/powerpoint/2010/main" val="3476302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a:t>Hunt for </a:t>
            </a:r>
            <a:r>
              <a:rPr lang="en-US" b="1" dirty="0" err="1"/>
              <a:t>Extraaxillary</a:t>
            </a:r>
            <a:r>
              <a:rPr lang="en-US" b="1" dirty="0"/>
              <a:t> Lymph Node Metastases</a:t>
            </a:r>
          </a:p>
        </p:txBody>
      </p:sp>
      <p:pic>
        <p:nvPicPr>
          <p:cNvPr id="8" name="Picture 7"/>
          <p:cNvPicPr>
            <a:picLocks noChangeAspect="1"/>
          </p:cNvPicPr>
          <p:nvPr/>
        </p:nvPicPr>
        <p:blipFill>
          <a:blip r:embed="rId2"/>
          <a:stretch>
            <a:fillRect/>
          </a:stretch>
        </p:blipFill>
        <p:spPr>
          <a:xfrm>
            <a:off x="0" y="1482449"/>
            <a:ext cx="9144000" cy="5117592"/>
          </a:xfrm>
          <a:prstGeom prst="rect">
            <a:avLst/>
          </a:prstGeom>
        </p:spPr>
      </p:pic>
      <p:sp>
        <p:nvSpPr>
          <p:cNvPr id="9" name="TextBox 8"/>
          <p:cNvSpPr txBox="1"/>
          <p:nvPr/>
        </p:nvSpPr>
        <p:spPr>
          <a:xfrm>
            <a:off x="3608812" y="2594845"/>
            <a:ext cx="2335746" cy="1200328"/>
          </a:xfrm>
          <a:prstGeom prst="rect">
            <a:avLst/>
          </a:prstGeom>
          <a:noFill/>
        </p:spPr>
        <p:txBody>
          <a:bodyPr wrap="square" rtlCol="0">
            <a:spAutoFit/>
          </a:bodyPr>
          <a:lstStyle/>
          <a:p>
            <a:pPr algn="ctr"/>
            <a:r>
              <a:rPr lang="en-US" sz="2400" b="1" dirty="0" err="1" smtClean="0"/>
              <a:t>Wangensteen</a:t>
            </a:r>
            <a:endParaRPr lang="en-US" sz="2400" b="1" dirty="0" smtClean="0"/>
          </a:p>
          <a:p>
            <a:pPr algn="ctr"/>
            <a:r>
              <a:rPr lang="en-US" sz="2400" b="1" dirty="0" smtClean="0"/>
              <a:t>Minneapolis</a:t>
            </a:r>
          </a:p>
          <a:p>
            <a:pPr algn="ctr"/>
            <a:r>
              <a:rPr lang="en-US" sz="2400" b="1" dirty="0" smtClean="0"/>
              <a:t>“Super-Radical”</a:t>
            </a:r>
            <a:endParaRPr lang="en-US" sz="2400" b="1" dirty="0"/>
          </a:p>
        </p:txBody>
      </p:sp>
      <p:sp>
        <p:nvSpPr>
          <p:cNvPr id="10" name="5-Point Star 9"/>
          <p:cNvSpPr/>
          <p:nvPr/>
        </p:nvSpPr>
        <p:spPr>
          <a:xfrm>
            <a:off x="4871691" y="2375871"/>
            <a:ext cx="251794" cy="218974"/>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5-Point Star 10"/>
          <p:cNvSpPr/>
          <p:nvPr/>
        </p:nvSpPr>
        <p:spPr>
          <a:xfrm>
            <a:off x="7574887" y="2845784"/>
            <a:ext cx="251794" cy="218974"/>
          </a:xfrm>
          <a:prstGeom prst="star5">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6117942" y="3064758"/>
            <a:ext cx="2911831" cy="1200328"/>
          </a:xfrm>
          <a:prstGeom prst="rect">
            <a:avLst/>
          </a:prstGeom>
          <a:noFill/>
        </p:spPr>
        <p:txBody>
          <a:bodyPr wrap="square" rtlCol="0">
            <a:spAutoFit/>
          </a:bodyPr>
          <a:lstStyle/>
          <a:p>
            <a:pPr algn="ctr"/>
            <a:r>
              <a:rPr lang="en-US" sz="2400" b="1" dirty="0" smtClean="0"/>
              <a:t>Urban</a:t>
            </a:r>
          </a:p>
          <a:p>
            <a:pPr algn="ctr"/>
            <a:r>
              <a:rPr lang="en-US" sz="2400" b="1" dirty="0" smtClean="0"/>
              <a:t>New York City</a:t>
            </a:r>
          </a:p>
          <a:p>
            <a:pPr algn="ctr"/>
            <a:r>
              <a:rPr lang="en-US" sz="2400" b="1" dirty="0" smtClean="0"/>
              <a:t>“Extended-Radical”</a:t>
            </a:r>
            <a:endParaRPr lang="en-US" sz="2400" b="1" dirty="0"/>
          </a:p>
        </p:txBody>
      </p:sp>
    </p:spTree>
    <p:extLst>
      <p:ext uri="{BB962C8B-B14F-4D97-AF65-F5344CB8AC3E}">
        <p14:creationId xmlns:p14="http://schemas.microsoft.com/office/powerpoint/2010/main" val="766222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495" b="31197"/>
          <a:stretch/>
        </p:blipFill>
        <p:spPr>
          <a:xfrm>
            <a:off x="0" y="201364"/>
            <a:ext cx="9143999" cy="6257779"/>
          </a:xfrm>
          <a:prstGeom prst="rect">
            <a:avLst/>
          </a:prstGeom>
          <a:ln>
            <a:noFill/>
          </a:ln>
        </p:spPr>
      </p:pic>
      <p:sp>
        <p:nvSpPr>
          <p:cNvPr id="3" name="TextBox 2"/>
          <p:cNvSpPr txBox="1"/>
          <p:nvPr/>
        </p:nvSpPr>
        <p:spPr>
          <a:xfrm>
            <a:off x="4383234" y="2919712"/>
            <a:ext cx="4760765" cy="3539431"/>
          </a:xfrm>
          <a:prstGeom prst="rect">
            <a:avLst/>
          </a:prstGeom>
          <a:solidFill>
            <a:schemeClr val="bg1">
              <a:alpha val="48000"/>
            </a:schemeClr>
          </a:solidFill>
          <a:ln>
            <a:solidFill>
              <a:srgbClr val="000000"/>
            </a:solidFill>
          </a:ln>
        </p:spPr>
        <p:txBody>
          <a:bodyPr wrap="square" rtlCol="0">
            <a:spAutoFit/>
          </a:bodyPr>
          <a:lstStyle/>
          <a:p>
            <a:pPr marL="457200" indent="-457200">
              <a:buFont typeface="Arial"/>
              <a:buChar char="•"/>
            </a:pPr>
            <a:r>
              <a:rPr lang="en-US" sz="2800" dirty="0" smtClean="0"/>
              <a:t>53 </a:t>
            </a:r>
            <a:r>
              <a:rPr lang="en-US" sz="2800" dirty="0" err="1" smtClean="0"/>
              <a:t>pts</a:t>
            </a:r>
            <a:r>
              <a:rPr lang="en-US" sz="2800" dirty="0" smtClean="0"/>
              <a:t> </a:t>
            </a:r>
            <a:r>
              <a:rPr lang="en-US" sz="2800" dirty="0"/>
              <a:t>with radical mastectomy +</a:t>
            </a:r>
            <a:r>
              <a:rPr lang="en-US" sz="2800" dirty="0" smtClean="0"/>
              <a:t> </a:t>
            </a:r>
            <a:r>
              <a:rPr lang="en-US" sz="2800" dirty="0"/>
              <a:t>supraclavicular </a:t>
            </a:r>
            <a:r>
              <a:rPr lang="en-US" sz="2800" dirty="0" smtClean="0"/>
              <a:t>LN </a:t>
            </a:r>
            <a:r>
              <a:rPr lang="en-US" sz="2800" dirty="0"/>
              <a:t>dissection</a:t>
            </a:r>
          </a:p>
          <a:p>
            <a:pPr marL="457200" indent="-457200">
              <a:buFont typeface="Arial"/>
              <a:buChar char="•"/>
            </a:pPr>
            <a:r>
              <a:rPr lang="en-US" sz="2800" dirty="0"/>
              <a:t>23% </a:t>
            </a:r>
            <a:r>
              <a:rPr lang="en-US" sz="2800" dirty="0" smtClean="0"/>
              <a:t>+supraclavicular LNs</a:t>
            </a:r>
            <a:endParaRPr lang="en-US" sz="2800" dirty="0"/>
          </a:p>
          <a:p>
            <a:pPr marL="457200" indent="-457200">
              <a:buFont typeface="Arial"/>
              <a:buChar char="•"/>
            </a:pPr>
            <a:r>
              <a:rPr lang="en-US" sz="2800" dirty="0"/>
              <a:t>“Our rule should be, operate on the neck in every case.”</a:t>
            </a:r>
          </a:p>
        </p:txBody>
      </p:sp>
      <p:sp>
        <p:nvSpPr>
          <p:cNvPr id="4" name="TextBox 3"/>
          <p:cNvSpPr txBox="1"/>
          <p:nvPr/>
        </p:nvSpPr>
        <p:spPr>
          <a:xfrm>
            <a:off x="523479" y="5997478"/>
            <a:ext cx="2266158" cy="461665"/>
          </a:xfrm>
          <a:prstGeom prst="rect">
            <a:avLst/>
          </a:prstGeom>
          <a:solidFill>
            <a:schemeClr val="bg1">
              <a:alpha val="50000"/>
            </a:schemeClr>
          </a:solidFill>
        </p:spPr>
        <p:txBody>
          <a:bodyPr wrap="square" rtlCol="0">
            <a:spAutoFit/>
          </a:bodyPr>
          <a:lstStyle/>
          <a:p>
            <a:r>
              <a:rPr lang="en-US" sz="2400" dirty="0" smtClean="0">
                <a:solidFill>
                  <a:srgbClr val="000000"/>
                </a:solidFill>
              </a:rPr>
              <a:t>Halsted 1898</a:t>
            </a:r>
            <a:endParaRPr lang="en-US" sz="2400" dirty="0">
              <a:solidFill>
                <a:srgbClr val="000000"/>
              </a:solidFill>
            </a:endParaRPr>
          </a:p>
        </p:txBody>
      </p:sp>
      <p:sp>
        <p:nvSpPr>
          <p:cNvPr id="5" name="TextBox 4"/>
          <p:cNvSpPr txBox="1"/>
          <p:nvPr/>
        </p:nvSpPr>
        <p:spPr>
          <a:xfrm>
            <a:off x="12359" y="201364"/>
            <a:ext cx="4370875" cy="461665"/>
          </a:xfrm>
          <a:prstGeom prst="rect">
            <a:avLst/>
          </a:prstGeom>
          <a:noFill/>
        </p:spPr>
        <p:txBody>
          <a:bodyPr wrap="square" rtlCol="0">
            <a:spAutoFit/>
          </a:bodyPr>
          <a:lstStyle/>
          <a:p>
            <a:r>
              <a:rPr lang="en-US" sz="2400" b="1" dirty="0" smtClean="0"/>
              <a:t>Before </a:t>
            </a:r>
            <a:r>
              <a:rPr lang="en-US" sz="2400" b="1" dirty="0" err="1" smtClean="0"/>
              <a:t>Wangensteen</a:t>
            </a:r>
            <a:r>
              <a:rPr lang="en-US" sz="2400" b="1" dirty="0" smtClean="0"/>
              <a:t> and Urban</a:t>
            </a:r>
            <a:endParaRPr lang="en-US" sz="2400" b="1" dirty="0"/>
          </a:p>
        </p:txBody>
      </p:sp>
    </p:spTree>
    <p:extLst>
      <p:ext uri="{BB962C8B-B14F-4D97-AF65-F5344CB8AC3E}">
        <p14:creationId xmlns:p14="http://schemas.microsoft.com/office/powerpoint/2010/main" val="3230080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Before </a:t>
            </a:r>
            <a:r>
              <a:rPr lang="en-US" b="1" dirty="0" err="1" smtClean="0"/>
              <a:t>Wangensteen</a:t>
            </a:r>
            <a:r>
              <a:rPr lang="en-US" b="1" dirty="0" smtClean="0"/>
              <a:t> and Urban</a:t>
            </a:r>
            <a:endParaRPr lang="en-US" b="1" dirty="0"/>
          </a:p>
        </p:txBody>
      </p:sp>
      <p:sp>
        <p:nvSpPr>
          <p:cNvPr id="3" name="Content Placeholder 2"/>
          <p:cNvSpPr>
            <a:spLocks noGrp="1"/>
          </p:cNvSpPr>
          <p:nvPr>
            <p:ph idx="1"/>
          </p:nvPr>
        </p:nvSpPr>
        <p:spPr>
          <a:xfrm>
            <a:off x="457200" y="1600200"/>
            <a:ext cx="4213396" cy="4525963"/>
          </a:xfrm>
        </p:spPr>
        <p:txBody>
          <a:bodyPr>
            <a:normAutofit fontScale="77500" lnSpcReduction="20000"/>
          </a:bodyPr>
          <a:lstStyle/>
          <a:p>
            <a:pPr marL="0" indent="0">
              <a:buNone/>
            </a:pPr>
            <a:r>
              <a:rPr lang="en-US" dirty="0" smtClean="0"/>
              <a:t>1927: WS Handley, Middlesex Hospital</a:t>
            </a:r>
          </a:p>
          <a:p>
            <a:pPr lvl="1"/>
            <a:r>
              <a:rPr lang="en-US" dirty="0"/>
              <a:t>P</a:t>
            </a:r>
            <a:r>
              <a:rPr lang="en-US" dirty="0" smtClean="0"/>
              <a:t>lacement of radium tubes in the intercostal spaces</a:t>
            </a:r>
          </a:p>
          <a:p>
            <a:pPr marL="0" indent="0">
              <a:buNone/>
            </a:pPr>
            <a:r>
              <a:rPr lang="en-US" dirty="0" smtClean="0"/>
              <a:t>1949: Richard Handley and AC </a:t>
            </a:r>
            <a:r>
              <a:rPr lang="en-US" dirty="0" err="1" smtClean="0"/>
              <a:t>Thackray</a:t>
            </a:r>
            <a:endParaRPr lang="en-US" dirty="0" smtClean="0"/>
          </a:p>
          <a:p>
            <a:pPr lvl="1"/>
            <a:r>
              <a:rPr lang="en-US" dirty="0" smtClean="0"/>
              <a:t>50 patients with mastectomy plus removal of </a:t>
            </a:r>
            <a:r>
              <a:rPr lang="en-US" dirty="0" err="1" smtClean="0"/>
              <a:t>ipsilateral</a:t>
            </a:r>
            <a:r>
              <a:rPr lang="en-US" dirty="0" smtClean="0"/>
              <a:t> internal mammary LNs through 2</a:t>
            </a:r>
            <a:r>
              <a:rPr lang="en-US" baseline="30000" dirty="0" smtClean="0"/>
              <a:t>nd</a:t>
            </a:r>
            <a:r>
              <a:rPr lang="en-US" dirty="0" smtClean="0"/>
              <a:t> intercostal space</a:t>
            </a:r>
            <a:endParaRPr lang="en-US" dirty="0"/>
          </a:p>
          <a:p>
            <a:pPr lvl="1"/>
            <a:r>
              <a:rPr lang="en-US" dirty="0" smtClean="0"/>
              <a:t>38% had IM LN metastases </a:t>
            </a:r>
            <a:endParaRPr lang="en-US" dirty="0"/>
          </a:p>
        </p:txBody>
      </p:sp>
      <p:sp>
        <p:nvSpPr>
          <p:cNvPr id="5" name="TextBox 4"/>
          <p:cNvSpPr txBox="1"/>
          <p:nvPr/>
        </p:nvSpPr>
        <p:spPr>
          <a:xfrm>
            <a:off x="5043532" y="5338487"/>
            <a:ext cx="4100468" cy="646331"/>
          </a:xfrm>
          <a:prstGeom prst="rect">
            <a:avLst/>
          </a:prstGeom>
          <a:noFill/>
        </p:spPr>
        <p:txBody>
          <a:bodyPr wrap="square" rtlCol="0">
            <a:spAutoFit/>
          </a:bodyPr>
          <a:lstStyle/>
          <a:p>
            <a:r>
              <a:rPr lang="en-US" dirty="0" smtClean="0"/>
              <a:t>Handley WS. </a:t>
            </a:r>
            <a:r>
              <a:rPr lang="en-US" dirty="0" err="1" smtClean="0"/>
              <a:t>Surg</a:t>
            </a:r>
            <a:r>
              <a:rPr lang="en-US" dirty="0" smtClean="0"/>
              <a:t> </a:t>
            </a:r>
            <a:r>
              <a:rPr lang="en-US" dirty="0" err="1" smtClean="0"/>
              <a:t>Gynec</a:t>
            </a:r>
            <a:r>
              <a:rPr lang="en-US" dirty="0" smtClean="0"/>
              <a:t> and </a:t>
            </a:r>
            <a:r>
              <a:rPr lang="en-US" dirty="0" err="1" smtClean="0"/>
              <a:t>Obstet</a:t>
            </a:r>
            <a:r>
              <a:rPr lang="en-US" dirty="0" smtClean="0"/>
              <a:t> 1927</a:t>
            </a:r>
          </a:p>
          <a:p>
            <a:r>
              <a:rPr lang="en-US" dirty="0" smtClean="0"/>
              <a:t>Handley RS, </a:t>
            </a:r>
            <a:r>
              <a:rPr lang="en-US" dirty="0" err="1" smtClean="0"/>
              <a:t>Thackray</a:t>
            </a:r>
            <a:r>
              <a:rPr lang="en-US" dirty="0" smtClean="0"/>
              <a:t> AC, Lancet 1949</a:t>
            </a:r>
            <a:endParaRPr lang="en-US" dirty="0"/>
          </a:p>
        </p:txBody>
      </p:sp>
      <p:pic>
        <p:nvPicPr>
          <p:cNvPr id="6" name="Picture 5"/>
          <p:cNvPicPr>
            <a:picLocks noChangeAspect="1"/>
          </p:cNvPicPr>
          <p:nvPr/>
        </p:nvPicPr>
        <p:blipFill rotWithShape="1">
          <a:blip r:embed="rId3"/>
          <a:srcRect r="36194" b="41105"/>
          <a:stretch/>
        </p:blipFill>
        <p:spPr>
          <a:xfrm>
            <a:off x="4670596" y="2009376"/>
            <a:ext cx="4559823" cy="3005134"/>
          </a:xfrm>
          <a:prstGeom prst="rect">
            <a:avLst/>
          </a:prstGeom>
        </p:spPr>
      </p:pic>
      <p:sp>
        <p:nvSpPr>
          <p:cNvPr id="4" name="5-Point Star 3"/>
          <p:cNvSpPr/>
          <p:nvPr/>
        </p:nvSpPr>
        <p:spPr>
          <a:xfrm>
            <a:off x="6848957" y="4580485"/>
            <a:ext cx="530552" cy="434025"/>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59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Before </a:t>
            </a:r>
            <a:r>
              <a:rPr lang="en-US" b="1" dirty="0" err="1" smtClean="0"/>
              <a:t>Wangensteen</a:t>
            </a:r>
            <a:r>
              <a:rPr lang="en-US" b="1" dirty="0" smtClean="0"/>
              <a:t> and Urban</a:t>
            </a:r>
            <a:endParaRPr lang="en-US" b="1" dirty="0"/>
          </a:p>
        </p:txBody>
      </p:sp>
      <p:sp>
        <p:nvSpPr>
          <p:cNvPr id="3" name="Content Placeholder 2"/>
          <p:cNvSpPr>
            <a:spLocks noGrp="1"/>
          </p:cNvSpPr>
          <p:nvPr>
            <p:ph idx="1"/>
          </p:nvPr>
        </p:nvSpPr>
        <p:spPr>
          <a:xfrm>
            <a:off x="298024" y="1600200"/>
            <a:ext cx="4076616" cy="4525963"/>
          </a:xfrm>
        </p:spPr>
        <p:txBody>
          <a:bodyPr>
            <a:normAutofit fontScale="92500"/>
          </a:bodyPr>
          <a:lstStyle/>
          <a:p>
            <a:pPr marL="0" indent="0">
              <a:buNone/>
            </a:pPr>
            <a:r>
              <a:rPr lang="en-US" dirty="0" smtClean="0"/>
              <a:t>1949: </a:t>
            </a:r>
            <a:r>
              <a:rPr lang="en-US" dirty="0" err="1" smtClean="0"/>
              <a:t>Andreassen</a:t>
            </a:r>
            <a:r>
              <a:rPr lang="en-US" dirty="0" smtClean="0"/>
              <a:t> and Dahl-</a:t>
            </a:r>
            <a:r>
              <a:rPr lang="en-US" dirty="0" err="1" smtClean="0"/>
              <a:t>Iversen</a:t>
            </a:r>
            <a:r>
              <a:rPr lang="en-US" dirty="0" smtClean="0"/>
              <a:t>, Copenhagen: dissection of supraclavicular LNs</a:t>
            </a:r>
          </a:p>
          <a:p>
            <a:pPr marL="0" indent="0">
              <a:buNone/>
            </a:pPr>
            <a:r>
              <a:rPr lang="en-US" dirty="0" smtClean="0"/>
              <a:t>1949: </a:t>
            </a:r>
            <a:r>
              <a:rPr lang="en-US" dirty="0" err="1" smtClean="0"/>
              <a:t>McWhirter</a:t>
            </a:r>
            <a:r>
              <a:rPr lang="en-US" dirty="0" smtClean="0"/>
              <a:t>, Edinburg: simple mastectomy followed by radiation therapy to IM LNs</a:t>
            </a:r>
            <a:endParaRPr lang="en-US" dirty="0"/>
          </a:p>
        </p:txBody>
      </p:sp>
      <p:sp>
        <p:nvSpPr>
          <p:cNvPr id="4" name="TextBox 3"/>
          <p:cNvSpPr txBox="1"/>
          <p:nvPr/>
        </p:nvSpPr>
        <p:spPr>
          <a:xfrm>
            <a:off x="4533816" y="5202833"/>
            <a:ext cx="4375695" cy="923330"/>
          </a:xfrm>
          <a:prstGeom prst="rect">
            <a:avLst/>
          </a:prstGeom>
          <a:noFill/>
        </p:spPr>
        <p:txBody>
          <a:bodyPr wrap="square" rtlCol="0">
            <a:spAutoFit/>
          </a:bodyPr>
          <a:lstStyle/>
          <a:p>
            <a:r>
              <a:rPr lang="en-US" dirty="0" err="1" smtClean="0"/>
              <a:t>Andreassen</a:t>
            </a:r>
            <a:r>
              <a:rPr lang="en-US" dirty="0" smtClean="0"/>
              <a:t>  M, Dahl-</a:t>
            </a:r>
            <a:r>
              <a:rPr lang="en-US" dirty="0" err="1" smtClean="0"/>
              <a:t>Iversen</a:t>
            </a:r>
            <a:r>
              <a:rPr lang="en-US" dirty="0" smtClean="0"/>
              <a:t> E. J Intern </a:t>
            </a:r>
            <a:r>
              <a:rPr lang="en-US" dirty="0" err="1" smtClean="0"/>
              <a:t>Chir</a:t>
            </a:r>
            <a:r>
              <a:rPr lang="en-US" dirty="0" smtClean="0"/>
              <a:t> 1949</a:t>
            </a:r>
          </a:p>
          <a:p>
            <a:r>
              <a:rPr lang="en-US" dirty="0" err="1" smtClean="0"/>
              <a:t>McWhirter</a:t>
            </a:r>
            <a:r>
              <a:rPr lang="en-US" dirty="0" smtClean="0"/>
              <a:t> R. Arch </a:t>
            </a:r>
            <a:r>
              <a:rPr lang="en-US" dirty="0" err="1" smtClean="0"/>
              <a:t>Surg</a:t>
            </a:r>
            <a:r>
              <a:rPr lang="en-US" dirty="0" smtClean="0"/>
              <a:t> 1949</a:t>
            </a:r>
            <a:endParaRPr lang="en-US" dirty="0"/>
          </a:p>
        </p:txBody>
      </p:sp>
      <p:pic>
        <p:nvPicPr>
          <p:cNvPr id="5" name="Picture 4"/>
          <p:cNvPicPr>
            <a:picLocks noChangeAspect="1"/>
          </p:cNvPicPr>
          <p:nvPr/>
        </p:nvPicPr>
        <p:blipFill rotWithShape="1">
          <a:blip r:embed="rId2"/>
          <a:srcRect r="36194" b="41105"/>
          <a:stretch/>
        </p:blipFill>
        <p:spPr>
          <a:xfrm>
            <a:off x="4374640" y="1929001"/>
            <a:ext cx="4681779" cy="3085509"/>
          </a:xfrm>
          <a:prstGeom prst="rect">
            <a:avLst/>
          </a:prstGeom>
        </p:spPr>
      </p:pic>
      <p:sp>
        <p:nvSpPr>
          <p:cNvPr id="6" name="5-Point Star 5"/>
          <p:cNvSpPr/>
          <p:nvPr/>
        </p:nvSpPr>
        <p:spPr>
          <a:xfrm>
            <a:off x="8247687" y="3970527"/>
            <a:ext cx="353702" cy="417950"/>
          </a:xfrm>
          <a:prstGeom prst="star5">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6583345" y="3761552"/>
            <a:ext cx="353702" cy="417950"/>
          </a:xfrm>
          <a:prstGeom prst="star5">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253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Cancer Treatment In the US</a:t>
            </a:r>
            <a:br>
              <a:rPr lang="en-US" b="1" dirty="0" smtClean="0"/>
            </a:br>
            <a:r>
              <a:rPr lang="en-US" b="1" dirty="0" smtClean="0"/>
              <a:t>Late 1940s-Early 1950s</a:t>
            </a:r>
            <a:endParaRPr lang="en-US" b="1" dirty="0"/>
          </a:p>
        </p:txBody>
      </p:sp>
      <p:sp>
        <p:nvSpPr>
          <p:cNvPr id="3" name="Content Placeholder 2"/>
          <p:cNvSpPr>
            <a:spLocks noGrp="1"/>
          </p:cNvSpPr>
          <p:nvPr>
            <p:ph idx="1"/>
          </p:nvPr>
        </p:nvSpPr>
        <p:spPr>
          <a:xfrm>
            <a:off x="457200" y="1940970"/>
            <a:ext cx="8229600" cy="4525963"/>
          </a:xfrm>
        </p:spPr>
        <p:txBody>
          <a:bodyPr/>
          <a:lstStyle/>
          <a:p>
            <a:r>
              <a:rPr lang="en-US" dirty="0" smtClean="0"/>
              <a:t>Very limited staging studies</a:t>
            </a:r>
          </a:p>
          <a:p>
            <a:r>
              <a:rPr lang="en-US" dirty="0" smtClean="0"/>
              <a:t>Radiation therapy not widely available</a:t>
            </a:r>
          </a:p>
          <a:p>
            <a:r>
              <a:rPr lang="en-US" dirty="0" smtClean="0"/>
              <a:t>No effective chemotherapy</a:t>
            </a:r>
          </a:p>
          <a:p>
            <a:r>
              <a:rPr lang="en-US" dirty="0" smtClean="0"/>
              <a:t>No endocrine treatment</a:t>
            </a:r>
          </a:p>
          <a:p>
            <a:r>
              <a:rPr lang="en-US" dirty="0" smtClean="0"/>
              <a:t>Scalpel most effective cancer-fighting tool</a:t>
            </a:r>
            <a:endParaRPr lang="en-US" dirty="0"/>
          </a:p>
        </p:txBody>
      </p:sp>
    </p:spTree>
    <p:extLst>
      <p:ext uri="{BB962C8B-B14F-4D97-AF65-F5344CB8AC3E}">
        <p14:creationId xmlns:p14="http://schemas.microsoft.com/office/powerpoint/2010/main" val="852901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st Lt. William Mayo in the Army Medic Reserves">
            <a:hlinkClick r:id="rId3" tooltip="1st Lt. William Mayo in the Army Medic Reserves"/>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9695" y="0"/>
            <a:ext cx="560430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5" name="Title 4"/>
          <p:cNvSpPr>
            <a:spLocks noGrp="1"/>
          </p:cNvSpPr>
          <p:nvPr>
            <p:ph type="title"/>
          </p:nvPr>
        </p:nvSpPr>
        <p:spPr>
          <a:xfrm>
            <a:off x="-123478" y="0"/>
            <a:ext cx="3880743" cy="1143000"/>
          </a:xfrm>
        </p:spPr>
        <p:txBody>
          <a:bodyPr/>
          <a:lstStyle/>
          <a:p>
            <a:r>
              <a:rPr lang="en-US" b="1" dirty="0" err="1" smtClean="0"/>
              <a:t>Wangensteen</a:t>
            </a:r>
            <a:endParaRPr lang="en-US" b="1" dirty="0"/>
          </a:p>
        </p:txBody>
      </p:sp>
      <p:sp>
        <p:nvSpPr>
          <p:cNvPr id="6" name="Content Placeholder 5"/>
          <p:cNvSpPr>
            <a:spLocks noGrp="1"/>
          </p:cNvSpPr>
          <p:nvPr>
            <p:ph idx="1"/>
          </p:nvPr>
        </p:nvSpPr>
        <p:spPr>
          <a:xfrm>
            <a:off x="298442" y="1143000"/>
            <a:ext cx="2806152" cy="4525963"/>
          </a:xfrm>
        </p:spPr>
        <p:txBody>
          <a:bodyPr>
            <a:normAutofit/>
          </a:bodyPr>
          <a:lstStyle/>
          <a:p>
            <a:r>
              <a:rPr lang="en-US" sz="2800" dirty="0" smtClean="0"/>
              <a:t>Born and raised on a farm in NW Minnesota</a:t>
            </a:r>
          </a:p>
          <a:p>
            <a:r>
              <a:rPr lang="en-US" sz="2800" dirty="0" smtClean="0"/>
              <a:t>Intestinal obstruction, appendicitis, peptic ulcer disease, and 2</a:t>
            </a:r>
            <a:r>
              <a:rPr lang="en-US" sz="2800" baseline="30000" dirty="0" smtClean="0"/>
              <a:t>nd</a:t>
            </a:r>
            <a:r>
              <a:rPr lang="en-US" sz="2800" dirty="0" smtClean="0"/>
              <a:t> look cancer operations</a:t>
            </a:r>
          </a:p>
          <a:p>
            <a:endParaRPr lang="en-US" sz="2400" dirty="0"/>
          </a:p>
        </p:txBody>
      </p:sp>
    </p:spTree>
    <p:extLst>
      <p:ext uri="{BB962C8B-B14F-4D97-AF65-F5344CB8AC3E}">
        <p14:creationId xmlns:p14="http://schemas.microsoft.com/office/powerpoint/2010/main" val="2536146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7341</TotalTime>
  <Words>1790</Words>
  <Application>Microsoft Office PowerPoint</Application>
  <PresentationFormat>On-screen Show (4:3)</PresentationFormat>
  <Paragraphs>187</Paragraphs>
  <Slides>34</Slides>
  <Notes>18</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Owen Wangensteen, Jerome Urban, and the Hunt for Extraaxillary Lymph Node Metastases from Breast Cancer</vt:lpstr>
      <vt:lpstr>William Steward Halsted, 1894</vt:lpstr>
      <vt:lpstr>PowerPoint Presentation</vt:lpstr>
      <vt:lpstr>Hunt for Extraaxillary Lymph Node Metastases</vt:lpstr>
      <vt:lpstr>PowerPoint Presentation</vt:lpstr>
      <vt:lpstr>Before Wangensteen and Urban</vt:lpstr>
      <vt:lpstr>Before Wangensteen and Urban</vt:lpstr>
      <vt:lpstr>Cancer Treatment In the US Late 1940s-Early 1950s</vt:lpstr>
      <vt:lpstr>Wangensteen</vt:lpstr>
      <vt:lpstr>PowerPoint Presentation</vt:lpstr>
      <vt:lpstr>PowerPoint Presentation</vt:lpstr>
      <vt:lpstr>“Super-Radical Mastectomy”</vt:lpstr>
      <vt:lpstr>Super-Radical Mastectomy, Stage I</vt:lpstr>
      <vt:lpstr>Super-Radical Mastectomy, Stage II</vt:lpstr>
      <vt:lpstr>PowerPoint Presentation</vt:lpstr>
      <vt:lpstr>Super-Radical Mastectomy Indications</vt:lpstr>
      <vt:lpstr>Incidence of Extraaxillary Lymph Node Metastases</vt:lpstr>
      <vt:lpstr>Super-Radical Mastectomy</vt:lpstr>
      <vt:lpstr>Jerome A. Urban, M.D.</vt:lpstr>
      <vt:lpstr>Urban Studies Before Extended-Radical Mastectomy</vt:lpstr>
      <vt:lpstr>Extended-Radical Mastectomy</vt:lpstr>
      <vt:lpstr>PowerPoint Presentation</vt:lpstr>
      <vt:lpstr>PowerPoint Presentation</vt:lpstr>
      <vt:lpstr>PowerPoint Presentation</vt:lpstr>
      <vt:lpstr>Extended-Radical Mastectomy Outcomes</vt:lpstr>
      <vt:lpstr>Survival After Extended-Radical Mastectomy</vt:lpstr>
      <vt:lpstr>Survival After Extended-Radical Mastectomy</vt:lpstr>
      <vt:lpstr>Comparison</vt:lpstr>
      <vt:lpstr>Randomized Clinical Trials</vt:lpstr>
      <vt:lpstr>Legacy?</vt:lpstr>
      <vt:lpstr>PowerPoint Presentation</vt:lpstr>
      <vt:lpstr>PowerPoint Presentation</vt:lpstr>
      <vt:lpstr>Radiation Therapy and Extraaxillary Lymph Nodes</vt:lpstr>
      <vt:lpstr>Wangensteen and Urban Summary</vt:lpstr>
    </vt:vector>
  </TitlesOfParts>
  <Company>University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Wangensteen, Urban, and the Hunt for Extraaxillary Lymph Node Metastases from Breast Cancer</dc:title>
  <dc:creator>Todd Tuttle</dc:creator>
  <cp:lastModifiedBy>Windows User</cp:lastModifiedBy>
  <cp:revision>93</cp:revision>
  <dcterms:created xsi:type="dcterms:W3CDTF">2015-09-09T15:30:57Z</dcterms:created>
  <dcterms:modified xsi:type="dcterms:W3CDTF">2019-06-21T13:44:48Z</dcterms:modified>
</cp:coreProperties>
</file>