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69" r:id="rId3"/>
    <p:sldId id="257" r:id="rId4"/>
    <p:sldId id="272" r:id="rId5"/>
    <p:sldId id="273" r:id="rId6"/>
    <p:sldId id="274" r:id="rId7"/>
    <p:sldId id="275" r:id="rId8"/>
    <p:sldId id="276" r:id="rId9"/>
    <p:sldId id="259" r:id="rId10"/>
    <p:sldId id="260" r:id="rId11"/>
    <p:sldId id="277" r:id="rId12"/>
    <p:sldId id="290" r:id="rId13"/>
    <p:sldId id="292" r:id="rId14"/>
    <p:sldId id="291" r:id="rId15"/>
    <p:sldId id="293" r:id="rId16"/>
    <p:sldId id="294" r:id="rId17"/>
    <p:sldId id="265" r:id="rId18"/>
    <p:sldId id="258" r:id="rId19"/>
    <p:sldId id="281" r:id="rId20"/>
    <p:sldId id="282" r:id="rId21"/>
    <p:sldId id="286" r:id="rId22"/>
    <p:sldId id="283" r:id="rId23"/>
    <p:sldId id="285" r:id="rId24"/>
    <p:sldId id="28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583" autoAdjust="0"/>
  </p:normalViewPr>
  <p:slideViewPr>
    <p:cSldViewPr snapToGrid="0" snapToObjects="1">
      <p:cViewPr>
        <p:scale>
          <a:sx n="99" d="100"/>
          <a:sy n="99" d="100"/>
        </p:scale>
        <p:origin x="-198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A20D69-B6AD-AA40-8160-53960260ACD9}" type="datetimeFigureOut">
              <a:rPr lang="en-US" smtClean="0"/>
              <a:t>6/21/2019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8FB832-C2FA-0942-97A6-349FAAAB36C1}" type="slidenum">
              <a:rPr lang="en-US" smtClean="0"/>
              <a:t>‹#›</a:t>
            </a:fld>
            <a:endParaRPr lang="en-US"/>
          </a:p>
        </p:txBody>
      </p:sp>
    </p:spTree>
    <p:extLst>
      <p:ext uri="{BB962C8B-B14F-4D97-AF65-F5344CB8AC3E}">
        <p14:creationId xmlns:p14="http://schemas.microsoft.com/office/powerpoint/2010/main" val="42619331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20000"/>
              </a:lnSpc>
              <a:buFont typeface="Arial"/>
              <a:buChar char="•"/>
            </a:pPr>
            <a:r>
              <a:rPr lang="en-US" sz="1200" dirty="0" smtClean="0"/>
              <a:t>Edward Delos Churchill,</a:t>
            </a:r>
            <a:r>
              <a:rPr lang="en-US" sz="1200" baseline="0" dirty="0" smtClean="0"/>
              <a:t> circa 1939, the </a:t>
            </a:r>
            <a:r>
              <a:rPr lang="en-US" sz="1200" dirty="0" smtClean="0"/>
              <a:t>John </a:t>
            </a:r>
            <a:r>
              <a:rPr lang="en-US" sz="1200" dirty="0" err="1" smtClean="0"/>
              <a:t>Homans</a:t>
            </a:r>
            <a:r>
              <a:rPr lang="en-US" sz="1200" dirty="0" smtClean="0"/>
              <a:t> Professor of Surgery, HMS,</a:t>
            </a:r>
            <a:r>
              <a:rPr lang="en-US" sz="1200" baseline="0" dirty="0" smtClean="0"/>
              <a:t> </a:t>
            </a:r>
            <a:r>
              <a:rPr lang="en-US" sz="1200" dirty="0" smtClean="0"/>
              <a:t>Chief of the Surgical Services, MGH, who presented the first keynote address at the first meeting of the </a:t>
            </a:r>
            <a:r>
              <a:rPr lang="en-US" sz="1200" kern="1200" dirty="0" smtClean="0">
                <a:solidFill>
                  <a:schemeClr val="tx1"/>
                </a:solidFill>
                <a:latin typeface="+mn-lt"/>
                <a:ea typeface="+mn-ea"/>
                <a:cs typeface="+mn-cs"/>
              </a:rPr>
              <a:t>Excelsior Surgical Society, a group of 80 medical officers who met for the first time in 1945 at the Excelsior Hotel, Rome, Italy. This prestigious lecture is given annually at the ACS Clinical Congress</a:t>
            </a:r>
            <a:r>
              <a:rPr lang="en-US" sz="1200" kern="1200" baseline="0" dirty="0" smtClean="0">
                <a:solidFill>
                  <a:schemeClr val="tx1"/>
                </a:solidFill>
                <a:latin typeface="+mn-lt"/>
                <a:ea typeface="+mn-ea"/>
                <a:cs typeface="+mn-cs"/>
              </a:rPr>
              <a:t> in honor of Dr. Churchill.</a:t>
            </a:r>
          </a:p>
          <a:p>
            <a:pPr marL="342900" indent="-342900">
              <a:lnSpc>
                <a:spcPct val="120000"/>
              </a:lnSpc>
              <a:buFont typeface="Arial"/>
              <a:buChar char="•"/>
            </a:pPr>
            <a:r>
              <a:rPr lang="en-US" sz="1200" kern="1200" baseline="0" dirty="0" smtClean="0">
                <a:solidFill>
                  <a:schemeClr val="tx1"/>
                </a:solidFill>
                <a:latin typeface="+mn-lt"/>
                <a:ea typeface="+mn-ea"/>
                <a:cs typeface="+mn-cs"/>
              </a:rPr>
              <a:t>Received the Distinguished Service Medal for his care of the wounded</a:t>
            </a:r>
          </a:p>
          <a:p>
            <a:pPr marL="342900" indent="-342900">
              <a:lnSpc>
                <a:spcPct val="120000"/>
              </a:lnSpc>
              <a:buFont typeface="Arial"/>
              <a:buChar char="•"/>
            </a:pPr>
            <a:r>
              <a:rPr lang="en-US" sz="1200" kern="1200" baseline="0" dirty="0" smtClean="0">
                <a:solidFill>
                  <a:schemeClr val="tx1"/>
                </a:solidFill>
                <a:latin typeface="+mn-lt"/>
                <a:ea typeface="+mn-ea"/>
                <a:cs typeface="+mn-cs"/>
              </a:rPr>
              <a:t>President of the American Surgical Society in 1946</a:t>
            </a:r>
          </a:p>
          <a:p>
            <a:pPr marL="342900" indent="-342900">
              <a:lnSpc>
                <a:spcPct val="120000"/>
              </a:lnSpc>
              <a:buFont typeface="Arial"/>
              <a:buChar char="•"/>
            </a:pPr>
            <a:r>
              <a:rPr lang="en-US" sz="1200" kern="1200" baseline="0" dirty="0" smtClean="0">
                <a:solidFill>
                  <a:schemeClr val="tx1"/>
                </a:solidFill>
                <a:latin typeface="+mn-lt"/>
                <a:ea typeface="+mn-ea"/>
                <a:cs typeface="+mn-cs"/>
              </a:rPr>
              <a:t>President of the AATS in 1949</a:t>
            </a:r>
          </a:p>
          <a:p>
            <a:pPr marL="342900" indent="-342900">
              <a:lnSpc>
                <a:spcPct val="120000"/>
              </a:lnSpc>
              <a:buFont typeface="Arial"/>
              <a:buChar char="•"/>
            </a:pPr>
            <a:endParaRPr lang="en-US" sz="1200" dirty="0" smtClean="0"/>
          </a:p>
          <a:p>
            <a:pPr marL="342900" indent="-342900">
              <a:lnSpc>
                <a:spcPct val="120000"/>
              </a:lnSpc>
              <a:buFont typeface="Arial"/>
              <a:buChar char="•"/>
            </a:pPr>
            <a:r>
              <a:rPr lang="en-US" sz="1200" dirty="0" smtClean="0"/>
              <a:t>Member of the Halsted Society</a:t>
            </a:r>
          </a:p>
          <a:p>
            <a:endParaRPr lang="en-US" dirty="0"/>
          </a:p>
        </p:txBody>
      </p:sp>
      <p:sp>
        <p:nvSpPr>
          <p:cNvPr id="4" name="Slide Number Placeholder 3"/>
          <p:cNvSpPr>
            <a:spLocks noGrp="1"/>
          </p:cNvSpPr>
          <p:nvPr>
            <p:ph type="sldNum" sz="quarter" idx="10"/>
          </p:nvPr>
        </p:nvSpPr>
        <p:spPr/>
        <p:txBody>
          <a:bodyPr/>
          <a:lstStyle/>
          <a:p>
            <a:fld id="{E18FB832-C2FA-0942-97A6-349FAAAB36C1}" type="slidenum">
              <a:rPr lang="en-US" smtClean="0"/>
              <a:t>3</a:t>
            </a:fld>
            <a:endParaRPr lang="en-US"/>
          </a:p>
        </p:txBody>
      </p:sp>
    </p:spTree>
    <p:extLst>
      <p:ext uri="{BB962C8B-B14F-4D97-AF65-F5344CB8AC3E}">
        <p14:creationId xmlns:p14="http://schemas.microsoft.com/office/powerpoint/2010/main" val="2378254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Blair Bell in Liverpool</a:t>
            </a:r>
          </a:p>
          <a:p>
            <a:r>
              <a:rPr lang="en-US" dirty="0" smtClean="0"/>
              <a:t>Berlin and Prague</a:t>
            </a:r>
          </a:p>
          <a:p>
            <a:r>
              <a:rPr lang="en-US" dirty="0" err="1" smtClean="0"/>
              <a:t>Sauerbruch</a:t>
            </a:r>
            <a:r>
              <a:rPr lang="en-US" dirty="0" smtClean="0"/>
              <a:t> in Munich</a:t>
            </a:r>
          </a:p>
          <a:p>
            <a:r>
              <a:rPr lang="en-US" dirty="0" err="1" smtClean="0"/>
              <a:t>deQuervain</a:t>
            </a:r>
            <a:r>
              <a:rPr lang="en-US" dirty="0" smtClean="0"/>
              <a:t>, Kocher’s successor, in Bern</a:t>
            </a:r>
          </a:p>
          <a:p>
            <a:r>
              <a:rPr lang="en-US" dirty="0" err="1" smtClean="0"/>
              <a:t>Enderlen</a:t>
            </a:r>
            <a:r>
              <a:rPr lang="en-US" dirty="0" smtClean="0"/>
              <a:t> in Heidelberg</a:t>
            </a:r>
          </a:p>
          <a:p>
            <a:r>
              <a:rPr lang="en-US" dirty="0" smtClean="0"/>
              <a:t>Krogh in Copenhagen</a:t>
            </a:r>
          </a:p>
          <a:p>
            <a:r>
              <a:rPr lang="en-US" dirty="0" err="1" smtClean="0"/>
              <a:t>Brauer</a:t>
            </a:r>
            <a:r>
              <a:rPr lang="en-US" dirty="0" smtClean="0"/>
              <a:t> in Hamburg</a:t>
            </a:r>
          </a:p>
          <a:p>
            <a:endParaRPr lang="en-US" dirty="0"/>
          </a:p>
        </p:txBody>
      </p:sp>
      <p:sp>
        <p:nvSpPr>
          <p:cNvPr id="4" name="Slide Number Placeholder 3"/>
          <p:cNvSpPr>
            <a:spLocks noGrp="1"/>
          </p:cNvSpPr>
          <p:nvPr>
            <p:ph type="sldNum" sz="quarter" idx="10"/>
          </p:nvPr>
        </p:nvSpPr>
        <p:spPr/>
        <p:txBody>
          <a:bodyPr/>
          <a:lstStyle/>
          <a:p>
            <a:fld id="{E18FB832-C2FA-0942-97A6-349FAAAB36C1}" type="slidenum">
              <a:rPr lang="en-US" smtClean="0"/>
              <a:t>12</a:t>
            </a:fld>
            <a:endParaRPr lang="en-US"/>
          </a:p>
        </p:txBody>
      </p:sp>
    </p:spTree>
    <p:extLst>
      <p:ext uri="{BB962C8B-B14F-4D97-AF65-F5344CB8AC3E}">
        <p14:creationId xmlns:p14="http://schemas.microsoft.com/office/powerpoint/2010/main" val="1597700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Returned to full-time work at MGH under E. P. Richardson on the West Service in 1927</a:t>
            </a:r>
          </a:p>
          <a:p>
            <a:r>
              <a:rPr lang="en-US" sz="1200" dirty="0" smtClean="0"/>
              <a:t>Called away to help create a full-time Surgical Unit at the Boston City Hospital in 1928</a:t>
            </a:r>
          </a:p>
          <a:p>
            <a:r>
              <a:rPr lang="en-US" dirty="0" smtClean="0"/>
              <a:t>In 1929 was offered a job to direct surgical</a:t>
            </a:r>
            <a:r>
              <a:rPr lang="en-US" baseline="0" dirty="0" smtClean="0"/>
              <a:t> research </a:t>
            </a:r>
            <a:r>
              <a:rPr lang="en-US" dirty="0" smtClean="0"/>
              <a:t>at Columbia-Presbyterian by Allen O. Whipple</a:t>
            </a:r>
          </a:p>
          <a:p>
            <a:r>
              <a:rPr lang="en-US" dirty="0" smtClean="0"/>
              <a:t>He returned to MGH in March 1930 as Associate Professor</a:t>
            </a:r>
          </a:p>
          <a:p>
            <a:r>
              <a:rPr lang="en-US" sz="1200" dirty="0" smtClean="0"/>
              <a:t>Worked in cardiopulmonary physiology, particularly the problem of pulmonary embolism, alongside John Gibbon</a:t>
            </a:r>
          </a:p>
          <a:p>
            <a:r>
              <a:rPr lang="en-US" sz="1200" dirty="0" smtClean="0"/>
              <a:t>Became the John </a:t>
            </a:r>
            <a:r>
              <a:rPr lang="en-US" sz="1200" dirty="0" err="1" smtClean="0"/>
              <a:t>Homans</a:t>
            </a:r>
            <a:r>
              <a:rPr lang="en-US" sz="1200" dirty="0" smtClean="0"/>
              <a:t> Professor and Chief of the West Surgical Service in 1931, at the age of 35</a:t>
            </a:r>
          </a:p>
        </p:txBody>
      </p:sp>
      <p:sp>
        <p:nvSpPr>
          <p:cNvPr id="4" name="Slide Number Placeholder 3"/>
          <p:cNvSpPr>
            <a:spLocks noGrp="1"/>
          </p:cNvSpPr>
          <p:nvPr>
            <p:ph type="sldNum" sz="quarter" idx="10"/>
          </p:nvPr>
        </p:nvSpPr>
        <p:spPr/>
        <p:txBody>
          <a:bodyPr/>
          <a:lstStyle/>
          <a:p>
            <a:fld id="{E18FB832-C2FA-0942-97A6-349FAAAB36C1}" type="slidenum">
              <a:rPr lang="en-US" smtClean="0"/>
              <a:t>13</a:t>
            </a:fld>
            <a:endParaRPr lang="en-US"/>
          </a:p>
        </p:txBody>
      </p:sp>
    </p:spTree>
    <p:extLst>
      <p:ext uri="{BB962C8B-B14F-4D97-AF65-F5344CB8AC3E}">
        <p14:creationId xmlns:p14="http://schemas.microsoft.com/office/powerpoint/2010/main" val="75218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Developed the proper operation for constrictive pericarditis, doing the first </a:t>
            </a:r>
            <a:r>
              <a:rPr lang="en-US" sz="1200" dirty="0" err="1" smtClean="0"/>
              <a:t>pericardiectomy</a:t>
            </a:r>
            <a:r>
              <a:rPr lang="en-US" sz="1200" dirty="0" smtClean="0"/>
              <a:t> in 1928</a:t>
            </a:r>
          </a:p>
          <a:p>
            <a:r>
              <a:rPr lang="en-US" sz="1200" dirty="0" smtClean="0"/>
              <a:t>Pioneer in thoracic surgical procedures for pulmonary embolism, bronchiectasis, tuberculosis, and cancer</a:t>
            </a:r>
          </a:p>
          <a:p>
            <a:r>
              <a:rPr lang="en-US" sz="1200" dirty="0" smtClean="0"/>
              <a:t>He presented his results</a:t>
            </a:r>
            <a:r>
              <a:rPr lang="en-US" sz="1200" baseline="0" dirty="0" smtClean="0"/>
              <a:t> on his first 78 lobectomies for bronchiectasis at the AATS in 1936 and reported a mortality rate under 5% - the next best was Alexander at 18%</a:t>
            </a:r>
            <a:endParaRPr lang="en-US" sz="1200" dirty="0" smtClean="0"/>
          </a:p>
          <a:p>
            <a:r>
              <a:rPr lang="en-US" sz="1200" dirty="0" smtClean="0"/>
              <a:t>Pioneer in surgery of the parathyroid, performing the first </a:t>
            </a:r>
            <a:r>
              <a:rPr lang="en-US" sz="1200" dirty="0" err="1" smtClean="0"/>
              <a:t>mediastinal</a:t>
            </a:r>
            <a:r>
              <a:rPr lang="en-US" sz="1200" dirty="0" smtClean="0"/>
              <a:t> </a:t>
            </a:r>
            <a:r>
              <a:rPr lang="en-US" sz="1200" dirty="0" err="1" smtClean="0"/>
              <a:t>parathyroidectomy</a:t>
            </a:r>
            <a:r>
              <a:rPr lang="en-US" sz="1200" dirty="0" smtClean="0"/>
              <a:t> with Oliver Cope on Captain Charles Martell in 1932</a:t>
            </a:r>
          </a:p>
          <a:p>
            <a:endParaRPr lang="en-US" dirty="0"/>
          </a:p>
        </p:txBody>
      </p:sp>
      <p:sp>
        <p:nvSpPr>
          <p:cNvPr id="4" name="Slide Number Placeholder 3"/>
          <p:cNvSpPr>
            <a:spLocks noGrp="1"/>
          </p:cNvSpPr>
          <p:nvPr>
            <p:ph type="sldNum" sz="quarter" idx="10"/>
          </p:nvPr>
        </p:nvSpPr>
        <p:spPr/>
        <p:txBody>
          <a:bodyPr/>
          <a:lstStyle/>
          <a:p>
            <a:fld id="{E18FB832-C2FA-0942-97A6-349FAAAB36C1}" type="slidenum">
              <a:rPr lang="en-US" smtClean="0"/>
              <a:t>14</a:t>
            </a:fld>
            <a:endParaRPr lang="en-US"/>
          </a:p>
        </p:txBody>
      </p:sp>
    </p:spTree>
    <p:extLst>
      <p:ext uri="{BB962C8B-B14F-4D97-AF65-F5344CB8AC3E}">
        <p14:creationId xmlns:p14="http://schemas.microsoft.com/office/powerpoint/2010/main" val="586366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i="1" dirty="0" smtClean="0"/>
              <a:t>Surgeon to Soldiers</a:t>
            </a:r>
            <a:r>
              <a:rPr lang="en-US" dirty="0" smtClean="0"/>
              <a:t>,</a:t>
            </a:r>
            <a:r>
              <a:rPr lang="en-US" baseline="0" dirty="0" smtClean="0"/>
              <a:t> Churchill identifies the beginning of his own involvement in WWII with a dinner of the Halsted Club in Philadelphia in Dec 1940.</a:t>
            </a:r>
          </a:p>
          <a:p>
            <a:r>
              <a:rPr lang="en-US" baseline="0" dirty="0" smtClean="0"/>
              <a:t>A. N. Richards was the principal speaker and convinced all in attendance that the time had come to shelve long-range commitments in favor of the immediate situation about to confront the nation.</a:t>
            </a:r>
          </a:p>
          <a:p>
            <a:r>
              <a:rPr lang="en-US" dirty="0" smtClean="0"/>
              <a:t>EDC,</a:t>
            </a:r>
            <a:r>
              <a:rPr lang="en-US" baseline="0" dirty="0" smtClean="0"/>
              <a:t> 1944, Surgical Consultant to the North African and Mediterranean Theaters.</a:t>
            </a:r>
          </a:p>
          <a:p>
            <a:r>
              <a:rPr lang="en-US" baseline="0" dirty="0" smtClean="0"/>
              <a:t>Churchill made several great contributions to surgery, including:</a:t>
            </a:r>
          </a:p>
          <a:p>
            <a:endParaRPr lang="en-US" baseline="0" dirty="0" smtClean="0"/>
          </a:p>
          <a:p>
            <a:r>
              <a:rPr lang="en-US" baseline="0" dirty="0" smtClean="0"/>
              <a:t>Early debridement and delayed primary closure of wounds</a:t>
            </a:r>
          </a:p>
          <a:p>
            <a:r>
              <a:rPr lang="en-US" baseline="0" dirty="0" smtClean="0"/>
              <a:t>Establishment of regional blood banks to encourage the use of blood transfusions and to prove that whole blood was more efficacious under battle conditions than saline or plasma</a:t>
            </a:r>
          </a:p>
          <a:p>
            <a:r>
              <a:rPr lang="en-US" baseline="0" dirty="0" smtClean="0"/>
              <a:t>Improved the process of air evacuation of wounded soldiers</a:t>
            </a:r>
          </a:p>
          <a:p>
            <a:endParaRPr lang="en-US" baseline="0" dirty="0" smtClean="0"/>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18FB832-C2FA-0942-97A6-349FAAAB36C1}" type="slidenum">
              <a:rPr lang="en-US" smtClean="0"/>
              <a:t>15</a:t>
            </a:fld>
            <a:endParaRPr lang="en-US"/>
          </a:p>
        </p:txBody>
      </p:sp>
    </p:spTree>
    <p:extLst>
      <p:ext uri="{BB962C8B-B14F-4D97-AF65-F5344CB8AC3E}">
        <p14:creationId xmlns:p14="http://schemas.microsoft.com/office/powerpoint/2010/main" val="361800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society was the product of military surgery in WWII, as surgeons would meet to exchange ideas, frequently at the Excelsior Hotel in Rome.</a:t>
            </a:r>
          </a:p>
          <a:p>
            <a:r>
              <a:rPr lang="en-US" dirty="0" smtClean="0"/>
              <a:t>The society was established to honor Churchill, who would become the one and only honorary member.</a:t>
            </a:r>
          </a:p>
          <a:p>
            <a:r>
              <a:rPr lang="en-US" dirty="0" smtClean="0"/>
              <a:t>Initial meeting in Boston in 1946.</a:t>
            </a:r>
          </a:p>
          <a:p>
            <a:r>
              <a:rPr lang="en-US" dirty="0" smtClean="0"/>
              <a:t>The Society established a Churchill lecture, first given by Alfred Blalock.</a:t>
            </a:r>
          </a:p>
          <a:p>
            <a:r>
              <a:rPr lang="en-US" dirty="0" smtClean="0"/>
              <a:t>Now a memorial lecture at the ACS</a:t>
            </a:r>
            <a:r>
              <a:rPr lang="en-US" baseline="0" dirty="0" smtClean="0"/>
              <a:t> – first given by Dean Warren from Emory.</a:t>
            </a:r>
            <a:endParaRPr lang="en-US" dirty="0"/>
          </a:p>
        </p:txBody>
      </p:sp>
      <p:sp>
        <p:nvSpPr>
          <p:cNvPr id="4" name="Slide Number Placeholder 3"/>
          <p:cNvSpPr>
            <a:spLocks noGrp="1"/>
          </p:cNvSpPr>
          <p:nvPr>
            <p:ph type="sldNum" sz="quarter" idx="10"/>
          </p:nvPr>
        </p:nvSpPr>
        <p:spPr/>
        <p:txBody>
          <a:bodyPr/>
          <a:lstStyle/>
          <a:p>
            <a:fld id="{E18FB832-C2FA-0942-97A6-349FAAAB36C1}" type="slidenum">
              <a:rPr lang="en-US" smtClean="0"/>
              <a:t>16</a:t>
            </a:fld>
            <a:endParaRPr lang="en-US"/>
          </a:p>
        </p:txBody>
      </p:sp>
    </p:spTree>
    <p:extLst>
      <p:ext uri="{BB962C8B-B14F-4D97-AF65-F5344CB8AC3E}">
        <p14:creationId xmlns:p14="http://schemas.microsoft.com/office/powerpoint/2010/main" val="2483911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MGH by 1935, surgical training had increased to 3 years, but the young surgeon</a:t>
            </a:r>
            <a:r>
              <a:rPr lang="en-US" baseline="0" dirty="0" smtClean="0"/>
              <a:t> was still not prepared for independent practice, unlike the single resident who did reach the apex of the Hopkins pyramid.</a:t>
            </a:r>
          </a:p>
          <a:p>
            <a:r>
              <a:rPr lang="en-US" baseline="0" dirty="0" smtClean="0"/>
              <a:t>After the establishment of national standards for complete surgical training by the new ABS in 1937, EDC, in a second transformational point, with a major revision in the philosophy of surgical education in the US, formulated a “rectangular” program of residency to provide complete training to a smaller number of candidates, emphasizing peer group education in a school of surgery, not dominated by a single individual.</a:t>
            </a:r>
          </a:p>
          <a:p>
            <a:r>
              <a:rPr lang="en-US" baseline="0" dirty="0" smtClean="0"/>
              <a:t>Churchill did not quarrel with the need for educational principles of the Halsted system:  namely, knowledge of basic science, research, and progressive patient responsibility.</a:t>
            </a:r>
          </a:p>
          <a:p>
            <a:r>
              <a:rPr lang="en-US" baseline="0" dirty="0" smtClean="0"/>
              <a:t>His criticism was directed toward the framework of the Halsted system, such as its indefinite length, competition for the single resident position, and one chief of service.</a:t>
            </a:r>
            <a:endParaRPr lang="en-US" dirty="0" smtClean="0"/>
          </a:p>
          <a:p>
            <a:endParaRPr lang="en-US" dirty="0" smtClean="0"/>
          </a:p>
          <a:p>
            <a:r>
              <a:rPr lang="en-US" dirty="0" smtClean="0"/>
              <a:t>At the MGH, EDC</a:t>
            </a:r>
            <a:r>
              <a:rPr lang="en-US" baseline="0" dirty="0" smtClean="0"/>
              <a:t> tried to perpetuate the school concept of a group of masters, in which no single personality dominates the methods and the technology of the institution.</a:t>
            </a:r>
          </a:p>
          <a:p>
            <a:r>
              <a:rPr lang="en-US" baseline="0" dirty="0" smtClean="0"/>
              <a:t>He further wished to obviate the subservient status of the trainee under a quasi-parental, self-aggrandizing, and authoritarian tutelage, which was so much a part of an apprenticeship.</a:t>
            </a:r>
          </a:p>
          <a:p>
            <a:r>
              <a:rPr lang="en-US" baseline="0" dirty="0" smtClean="0"/>
              <a:t>We don</a:t>
            </a:r>
            <a:r>
              <a:rPr lang="fr-FR" baseline="0" dirty="0" smtClean="0"/>
              <a:t>’</a:t>
            </a:r>
            <a:r>
              <a:rPr lang="en-US" baseline="0" dirty="0" smtClean="0"/>
              <a:t>t want a man to be trained under a single master, for therein lies a danger.</a:t>
            </a:r>
          </a:p>
          <a:p>
            <a:r>
              <a:rPr lang="en-US" baseline="0" dirty="0" smtClean="0"/>
              <a:t>His vision of a pattern for such a surgical school found expression in what was called “the Churchill Plan”, presented to the trustees of the MGH in 1939.</a:t>
            </a:r>
          </a:p>
          <a:p>
            <a:r>
              <a:rPr lang="en-US" baseline="0" dirty="0" smtClean="0"/>
              <a:t>EDC recognized an institutional obligation to trainees.  “The hospital has a grave responsibility to give the trainees the best that it has.”</a:t>
            </a:r>
          </a:p>
          <a:p>
            <a:r>
              <a:rPr lang="en-US" baseline="0" dirty="0" smtClean="0"/>
              <a:t>Needless prolongation of training was to be avoided.</a:t>
            </a:r>
            <a:endParaRPr lang="en-US" dirty="0"/>
          </a:p>
        </p:txBody>
      </p:sp>
      <p:sp>
        <p:nvSpPr>
          <p:cNvPr id="4" name="Slide Number Placeholder 3"/>
          <p:cNvSpPr>
            <a:spLocks noGrp="1"/>
          </p:cNvSpPr>
          <p:nvPr>
            <p:ph type="sldNum" sz="quarter" idx="10"/>
          </p:nvPr>
        </p:nvSpPr>
        <p:spPr/>
        <p:txBody>
          <a:bodyPr/>
          <a:lstStyle/>
          <a:p>
            <a:fld id="{E18FB832-C2FA-0942-97A6-349FAAAB36C1}" type="slidenum">
              <a:rPr lang="en-US" smtClean="0"/>
              <a:t>17</a:t>
            </a:fld>
            <a:endParaRPr lang="en-US"/>
          </a:p>
        </p:txBody>
      </p:sp>
    </p:spTree>
    <p:extLst>
      <p:ext uri="{BB962C8B-B14F-4D97-AF65-F5344CB8AC3E}">
        <p14:creationId xmlns:p14="http://schemas.microsoft.com/office/powerpoint/2010/main" val="3922763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EDC proposed a solution in a rectangular program of surgical education,</a:t>
            </a:r>
            <a:r>
              <a:rPr lang="en-US" baseline="0" dirty="0" smtClean="0"/>
              <a:t> moving from the present model of 8 trainees who stay for 2 years and then only 2 allowed to progress for 2 more years – a sharply fashioned pyramid.</a:t>
            </a:r>
          </a:p>
          <a:p>
            <a:r>
              <a:rPr lang="en-US" baseline="0" dirty="0" smtClean="0"/>
              <a:t>The new rectangular program, begun in 1940, selected 6 candidates but offered all of them complete surgical training, initially 4.5 years, quickly modified to 5 years.</a:t>
            </a:r>
          </a:p>
          <a:p>
            <a:r>
              <a:rPr lang="en-US" baseline="0" dirty="0" smtClean="0"/>
              <a:t>The selection process was key, as all were expected to finish the program.</a:t>
            </a:r>
          </a:p>
          <a:p>
            <a:r>
              <a:rPr lang="en-US" baseline="0" dirty="0" smtClean="0"/>
              <a:t>In the early years, virtually all of the interns were from HMS, but today it is a much more diverse group.</a:t>
            </a:r>
          </a:p>
          <a:p>
            <a:r>
              <a:rPr lang="en-US" baseline="0" dirty="0" smtClean="0"/>
              <a:t>Two were offered a further supervisory year of education (chiefs of the East and West services), which might provide preparation for an academic post.</a:t>
            </a:r>
          </a:p>
          <a:p>
            <a:r>
              <a:rPr lang="en-US" baseline="0" dirty="0" smtClean="0"/>
              <a:t>Gaps indicate possible elective periods.</a:t>
            </a:r>
          </a:p>
          <a:p>
            <a:r>
              <a:rPr lang="en-US" baseline="0" dirty="0" smtClean="0"/>
              <a:t>This rectangular program removed the constant competition for survival and allowed the residents time to focus on their education, working cooperatively with other members of his peer group.</a:t>
            </a:r>
          </a:p>
          <a:p>
            <a:r>
              <a:rPr lang="en-US" baseline="0" dirty="0" smtClean="0"/>
              <a:t>EDC believed that both future professors and practitioners required similar surgical education in depth.</a:t>
            </a:r>
          </a:p>
          <a:p>
            <a:r>
              <a:rPr lang="en-US" baseline="0" dirty="0" smtClean="0"/>
              <a:t>He often stated that he was as proud of his graduates who were practicing surgeons in a community as he was of those who became professors.</a:t>
            </a:r>
          </a:p>
          <a:p>
            <a:r>
              <a:rPr lang="en-US" baseline="0" dirty="0" smtClean="0"/>
              <a:t>Implementation of this plan was largely deferred by the onset of WWII.</a:t>
            </a:r>
          </a:p>
          <a:p>
            <a:r>
              <a:rPr lang="en-US" baseline="0" dirty="0" smtClean="0"/>
              <a:t>The entering class of 1946 was the first to move through the new system completely in accordance with the plan.</a:t>
            </a:r>
          </a:p>
          <a:p>
            <a:r>
              <a:rPr lang="en-US" baseline="0" dirty="0" smtClean="0"/>
              <a:t>Upper echelons of the residency staff were filled by returning veterans, but the essence of the program had changed.</a:t>
            </a:r>
          </a:p>
        </p:txBody>
      </p:sp>
      <p:sp>
        <p:nvSpPr>
          <p:cNvPr id="4" name="Slide Number Placeholder 3"/>
          <p:cNvSpPr>
            <a:spLocks noGrp="1"/>
          </p:cNvSpPr>
          <p:nvPr>
            <p:ph type="sldNum" sz="quarter" idx="10"/>
          </p:nvPr>
        </p:nvSpPr>
        <p:spPr/>
        <p:txBody>
          <a:bodyPr/>
          <a:lstStyle/>
          <a:p>
            <a:fld id="{E18FB832-C2FA-0942-97A6-349FAAAB36C1}" type="slidenum">
              <a:rPr lang="en-US" smtClean="0"/>
              <a:t>18</a:t>
            </a:fld>
            <a:endParaRPr lang="en-US"/>
          </a:p>
        </p:txBody>
      </p:sp>
    </p:spTree>
    <p:extLst>
      <p:ext uri="{BB962C8B-B14F-4D97-AF65-F5344CB8AC3E}">
        <p14:creationId xmlns:p14="http://schemas.microsoft.com/office/powerpoint/2010/main" val="804596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Churchill teaching the residents – perhaps his favorite activity.</a:t>
            </a:r>
          </a:p>
          <a:p>
            <a:r>
              <a:rPr lang="en-US" dirty="0" smtClean="0"/>
              <a:t>This painting hangs in WGA’s office,</a:t>
            </a:r>
            <a:r>
              <a:rPr lang="en-US" baseline="0" dirty="0" smtClean="0"/>
              <a:t> the Distinguished Edward D. Churchill Professor of Surgery at HMS.</a:t>
            </a:r>
          </a:p>
          <a:p>
            <a:r>
              <a:rPr lang="en-US" baseline="0" dirty="0" smtClean="0"/>
              <a:t>Churchill was prescient, as his principles are those enumerated by the ACGME, and his concerns about the importance of broad knowledge and training in general surgery prior to specialization rings true today.</a:t>
            </a:r>
          </a:p>
          <a:p>
            <a:r>
              <a:rPr lang="en-US" baseline="0" dirty="0" smtClean="0"/>
              <a:t>As we adapt to all of the changes taking place in surgical education today, we would all do well to remember the fundamental educational principles of Halsted and Churchill and the evolution that brought us to this point.</a:t>
            </a:r>
          </a:p>
          <a:p>
            <a:r>
              <a:rPr lang="en-US" baseline="0" dirty="0" smtClean="0"/>
              <a:t>The most important principle that we must never let slip is our commitment to the educational needs of our students, who shall be our successors, and to the best interests of our patients, whom we both serve.</a:t>
            </a:r>
          </a:p>
          <a:p>
            <a:endParaRPr lang="en-US" baseline="0" dirty="0" smtClean="0"/>
          </a:p>
          <a:p>
            <a:r>
              <a:rPr lang="en-US" sz="1200" kern="1200" dirty="0" smtClean="0">
                <a:solidFill>
                  <a:schemeClr val="tx1"/>
                </a:solidFill>
                <a:latin typeface="+mn-lt"/>
                <a:ea typeface="+mn-ea"/>
                <a:cs typeface="+mn-cs"/>
              </a:rPr>
              <a:t>Edwin </a:t>
            </a:r>
            <a:r>
              <a:rPr lang="en-US" sz="1200" kern="1200" dirty="0" err="1" smtClean="0">
                <a:solidFill>
                  <a:schemeClr val="tx1"/>
                </a:solidFill>
                <a:latin typeface="+mn-lt"/>
                <a:ea typeface="+mn-ea"/>
                <a:cs typeface="+mn-cs"/>
              </a:rPr>
              <a:t>Salzman</a:t>
            </a:r>
            <a:r>
              <a:rPr lang="en-US" sz="1200" kern="1200" dirty="0" smtClean="0">
                <a:solidFill>
                  <a:schemeClr val="tx1"/>
                </a:solidFill>
                <a:latin typeface="+mn-lt"/>
                <a:ea typeface="+mn-ea"/>
                <a:cs typeface="+mn-cs"/>
              </a:rPr>
              <a:t>, Henry L. Edmunds, Ronald Malt, Dr. Churchill, Anthony Monaco, John Constable, Harold </a:t>
            </a:r>
            <a:r>
              <a:rPr lang="en-US" sz="1200" kern="1200" dirty="0" err="1" smtClean="0">
                <a:solidFill>
                  <a:schemeClr val="tx1"/>
                </a:solidFill>
                <a:latin typeface="+mn-lt"/>
                <a:ea typeface="+mn-ea"/>
                <a:cs typeface="+mn-cs"/>
              </a:rPr>
              <a:t>Urschel</a:t>
            </a:r>
            <a:r>
              <a:rPr lang="en-US" sz="1200" kern="1200" dirty="0" smtClean="0">
                <a:solidFill>
                  <a:schemeClr val="tx1"/>
                </a:solidFill>
                <a:latin typeface="+mn-lt"/>
                <a:ea typeface="+mn-ea"/>
                <a:cs typeface="+mn-cs"/>
              </a:rPr>
              <a:t>, and Charles Huggins, Jr. </a:t>
            </a:r>
            <a:endParaRPr lang="en-US" dirty="0"/>
          </a:p>
        </p:txBody>
      </p:sp>
      <p:sp>
        <p:nvSpPr>
          <p:cNvPr id="4" name="Slide Number Placeholder 3"/>
          <p:cNvSpPr>
            <a:spLocks noGrp="1"/>
          </p:cNvSpPr>
          <p:nvPr>
            <p:ph type="sldNum" sz="quarter" idx="10"/>
          </p:nvPr>
        </p:nvSpPr>
        <p:spPr/>
        <p:txBody>
          <a:bodyPr/>
          <a:lstStyle/>
          <a:p>
            <a:fld id="{E18FB832-C2FA-0942-97A6-349FAAAB36C1}" type="slidenum">
              <a:rPr lang="en-US" smtClean="0"/>
              <a:t>24</a:t>
            </a:fld>
            <a:endParaRPr lang="en-US"/>
          </a:p>
        </p:txBody>
      </p:sp>
    </p:spTree>
    <p:extLst>
      <p:ext uri="{BB962C8B-B14F-4D97-AF65-F5344CB8AC3E}">
        <p14:creationId xmlns:p14="http://schemas.microsoft.com/office/powerpoint/2010/main" val="208455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Edward Delos Churchill was born</a:t>
            </a:r>
            <a:r>
              <a:rPr lang="en-US" baseline="0" dirty="0" smtClean="0"/>
              <a:t> on Christmas Day in 1895, the third son of Ebenezer Delos and Maria Churchill, in Chenoa, IL.</a:t>
            </a:r>
          </a:p>
          <a:p>
            <a:r>
              <a:rPr lang="en-US" baseline="0" dirty="0" smtClean="0"/>
              <a:t>The family was staunchly Presbyterian, close knit and self-contained, having a special sense of responsibility to make the most of his given talents.</a:t>
            </a:r>
          </a:p>
          <a:p>
            <a:r>
              <a:rPr lang="en-US" baseline="0" dirty="0" smtClean="0"/>
              <a:t>His grandfather, also Ebenezer Delos Churchill, settled in Chenoa when it was a very small place on the prairie where two railroads were later to cross.</a:t>
            </a:r>
          </a:p>
          <a:p>
            <a:r>
              <a:rPr lang="en-US" sz="1200" kern="1200" dirty="0" smtClean="0">
                <a:solidFill>
                  <a:schemeClr val="tx1"/>
                </a:solidFill>
                <a:latin typeface="+mn-lt"/>
                <a:ea typeface="+mn-ea"/>
                <a:cs typeface="+mn-cs"/>
              </a:rPr>
              <a:t>Chenoa is located at the crossroads of historic Route 66 and U.S. Route 24, approximately 110 miles southwest of Chicago and 190 miles northeast of St. Louis. </a:t>
            </a:r>
          </a:p>
          <a:p>
            <a:r>
              <a:rPr lang="en-US" sz="1200" kern="1200" baseline="0" dirty="0" smtClean="0">
                <a:solidFill>
                  <a:schemeClr val="tx1"/>
                </a:solidFill>
                <a:latin typeface="+mn-lt"/>
                <a:ea typeface="+mn-ea"/>
                <a:cs typeface="+mn-cs"/>
              </a:rPr>
              <a:t>The population was approximately 1300 in 1895, and it has</a:t>
            </a:r>
            <a:r>
              <a:rPr lang="en-US" sz="1200" kern="1200" dirty="0" smtClean="0">
                <a:solidFill>
                  <a:schemeClr val="tx1"/>
                </a:solidFill>
                <a:latin typeface="+mn-lt"/>
                <a:ea typeface="+mn-ea"/>
                <a:cs typeface="+mn-cs"/>
              </a:rPr>
              <a:t> a present-day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population of only 1800.</a:t>
            </a:r>
            <a:endParaRPr lang="en-US" baseline="0" dirty="0" smtClean="0"/>
          </a:p>
          <a:p>
            <a:r>
              <a:rPr lang="en-US" baseline="0" dirty="0" smtClean="0"/>
              <a:t>He was a grain dealer, and his grain elevator was a personal business, E.D. Churchill and Son.</a:t>
            </a:r>
          </a:p>
          <a:p>
            <a:r>
              <a:rPr lang="en-US" baseline="0" dirty="0" smtClean="0"/>
              <a:t>Chenoa failed to develop into an important grain transport center, and so Churchill’s parents brought up their three sons to assume that they would not remain there.</a:t>
            </a:r>
          </a:p>
          <a:p>
            <a:r>
              <a:rPr lang="en-US" baseline="0" dirty="0" smtClean="0"/>
              <a:t>All three sons graduated from college:  the oldest, Frank, from Northwestern; Clarence, the second son, from the </a:t>
            </a:r>
            <a:r>
              <a:rPr lang="en-US" baseline="0" dirty="0" err="1" smtClean="0"/>
              <a:t>Univ</a:t>
            </a:r>
            <a:r>
              <a:rPr lang="en-US" baseline="0" dirty="0" smtClean="0"/>
              <a:t> of Illinois; and Edward, from Northwestern.</a:t>
            </a:r>
          </a:p>
          <a:p>
            <a:r>
              <a:rPr lang="en-US" baseline="0" dirty="0" smtClean="0"/>
              <a:t>Frank joined the family firm and Clarence moved westward to Idaho Falls.</a:t>
            </a:r>
          </a:p>
          <a:p>
            <a:endParaRPr lang="en-US" dirty="0"/>
          </a:p>
        </p:txBody>
      </p:sp>
      <p:sp>
        <p:nvSpPr>
          <p:cNvPr id="4" name="Slide Number Placeholder 3"/>
          <p:cNvSpPr>
            <a:spLocks noGrp="1"/>
          </p:cNvSpPr>
          <p:nvPr>
            <p:ph type="sldNum" sz="quarter" idx="10"/>
          </p:nvPr>
        </p:nvSpPr>
        <p:spPr/>
        <p:txBody>
          <a:bodyPr/>
          <a:lstStyle/>
          <a:p>
            <a:fld id="{E18FB832-C2FA-0942-97A6-349FAAAB36C1}" type="slidenum">
              <a:rPr lang="en-US" smtClean="0"/>
              <a:t>4</a:t>
            </a:fld>
            <a:endParaRPr lang="en-US"/>
          </a:p>
        </p:txBody>
      </p:sp>
    </p:spTree>
    <p:extLst>
      <p:ext uri="{BB962C8B-B14F-4D97-AF65-F5344CB8AC3E}">
        <p14:creationId xmlns:p14="http://schemas.microsoft.com/office/powerpoint/2010/main" val="3736741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1912 he entered Northwestern University, then a small Methodist-dominated college in Evanston, which his brother Frank attended.</a:t>
            </a:r>
          </a:p>
          <a:p>
            <a:r>
              <a:rPr lang="en-US" dirty="0" smtClean="0"/>
              <a:t>He majored in biology under two remarkable teachers – William </a:t>
            </a:r>
            <a:r>
              <a:rPr lang="en-US" dirty="0" err="1" smtClean="0"/>
              <a:t>Locey</a:t>
            </a:r>
            <a:r>
              <a:rPr lang="en-US" dirty="0" smtClean="0"/>
              <a:t> and Sidney </a:t>
            </a:r>
            <a:r>
              <a:rPr lang="en-US" dirty="0" err="1" smtClean="0"/>
              <a:t>Kornhauser</a:t>
            </a:r>
            <a:r>
              <a:rPr lang="en-US" dirty="0" smtClean="0"/>
              <a:t>, who became his lifelong friend.</a:t>
            </a:r>
          </a:p>
          <a:p>
            <a:r>
              <a:rPr lang="en-US" dirty="0" err="1" smtClean="0"/>
              <a:t>Kornhauser’s</a:t>
            </a:r>
            <a:r>
              <a:rPr lang="en-US" dirty="0" smtClean="0"/>
              <a:t> influence, Churchill spent an extra year at</a:t>
            </a:r>
            <a:r>
              <a:rPr lang="en-US" baseline="0" dirty="0" smtClean="0"/>
              <a:t> NU to earn a Master’s degree in biology, which qualified him to enter the second year class at HMS.</a:t>
            </a:r>
            <a:endParaRPr lang="en-US" dirty="0" smtClean="0"/>
          </a:p>
        </p:txBody>
      </p:sp>
      <p:sp>
        <p:nvSpPr>
          <p:cNvPr id="4" name="Slide Number Placeholder 3"/>
          <p:cNvSpPr>
            <a:spLocks noGrp="1"/>
          </p:cNvSpPr>
          <p:nvPr>
            <p:ph type="sldNum" sz="quarter" idx="10"/>
          </p:nvPr>
        </p:nvSpPr>
        <p:spPr/>
        <p:txBody>
          <a:bodyPr/>
          <a:lstStyle/>
          <a:p>
            <a:fld id="{E18FB832-C2FA-0942-97A6-349FAAAB36C1}" type="slidenum">
              <a:rPr lang="en-US" smtClean="0"/>
              <a:t>5</a:t>
            </a:fld>
            <a:endParaRPr lang="en-US"/>
          </a:p>
        </p:txBody>
      </p:sp>
    </p:spTree>
    <p:extLst>
      <p:ext uri="{BB962C8B-B14F-4D97-AF65-F5344CB8AC3E}">
        <p14:creationId xmlns:p14="http://schemas.microsoft.com/office/powerpoint/2010/main" val="94496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EDC</a:t>
            </a:r>
            <a:r>
              <a:rPr lang="en-US" baseline="0" dirty="0" smtClean="0"/>
              <a:t> entered HMS as a transfer student in the second year class, but he arrived self-confident and prepared from NU, and he earned the top mark in his class in pathology, considered the important course of the curriculum.</a:t>
            </a:r>
          </a:p>
          <a:p>
            <a:r>
              <a:rPr lang="en-US" baseline="0" dirty="0" smtClean="0"/>
              <a:t>In his final year he lived as a student intern at the Faulkner Hospital, a highly regarded suburban hospital not far from Boston.</a:t>
            </a:r>
          </a:p>
          <a:p>
            <a:r>
              <a:rPr lang="en-US" baseline="0" dirty="0" smtClean="0"/>
              <a:t>This clinical experience was critical in Churchill’s decision to enter surgery, as it brought him into close contact with two excellent surgeons, Franklin Balch and Edward Young, both active at the MGH, and this inclined him to the MGH for his post-graduate training.</a:t>
            </a:r>
          </a:p>
          <a:p>
            <a:r>
              <a:rPr lang="en-US" baseline="0" dirty="0" smtClean="0"/>
              <a:t>He thus arranged to have his undergraduate course in surgery at the Peter Bent Brigham, to which Harvey Cushing had recently returned from the War.</a:t>
            </a:r>
          </a:p>
        </p:txBody>
      </p:sp>
      <p:sp>
        <p:nvSpPr>
          <p:cNvPr id="4" name="Slide Number Placeholder 3"/>
          <p:cNvSpPr>
            <a:spLocks noGrp="1"/>
          </p:cNvSpPr>
          <p:nvPr>
            <p:ph type="sldNum" sz="quarter" idx="10"/>
          </p:nvPr>
        </p:nvSpPr>
        <p:spPr/>
        <p:txBody>
          <a:bodyPr/>
          <a:lstStyle/>
          <a:p>
            <a:fld id="{E18FB832-C2FA-0942-97A6-349FAAAB36C1}" type="slidenum">
              <a:rPr lang="en-US" smtClean="0"/>
              <a:t>6</a:t>
            </a:fld>
            <a:endParaRPr lang="en-US"/>
          </a:p>
        </p:txBody>
      </p:sp>
    </p:spTree>
    <p:extLst>
      <p:ext uri="{BB962C8B-B14F-4D97-AF65-F5344CB8AC3E}">
        <p14:creationId xmlns:p14="http://schemas.microsoft.com/office/powerpoint/2010/main" val="3442311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his senior year, 1920, EDC was accepted on the West Surgical Service</a:t>
            </a:r>
            <a:r>
              <a:rPr lang="en-US" baseline="0" dirty="0" smtClean="0"/>
              <a:t> at the MGH after on oral exam similar to the ones we give today.</a:t>
            </a:r>
          </a:p>
          <a:p>
            <a:r>
              <a:rPr lang="en-US" baseline="0" dirty="0" smtClean="0"/>
              <a:t>At that time there were two surgical services, East and West.</a:t>
            </a:r>
          </a:p>
          <a:p>
            <a:r>
              <a:rPr lang="en-US" baseline="0" dirty="0" smtClean="0"/>
              <a:t>Both were clinically oriented, but because C.A. Porter, Chief of the West, was also John </a:t>
            </a:r>
            <a:r>
              <a:rPr lang="en-US" baseline="0" dirty="0" err="1" smtClean="0"/>
              <a:t>Homans</a:t>
            </a:r>
            <a:r>
              <a:rPr lang="en-US" baseline="0" dirty="0" smtClean="0"/>
              <a:t> Professor of Surgery, the West was identified as the teaching service – an identification which lasted during the 20s under Porter and E.P. Richardson and in the 30s under Churchill.</a:t>
            </a:r>
          </a:p>
          <a:p>
            <a:r>
              <a:rPr lang="en-US" baseline="0" dirty="0" smtClean="0"/>
              <a:t>Churchill spent two years as House Pupil and two years as Resident Surgeon on the West.</a:t>
            </a:r>
          </a:p>
          <a:p>
            <a:r>
              <a:rPr lang="en-US" baseline="0" dirty="0" smtClean="0"/>
              <a:t>They were busy clinical years, but less responsibility was delegated to the H.O. or resident.</a:t>
            </a:r>
          </a:p>
          <a:p>
            <a:r>
              <a:rPr lang="en-US" baseline="0" dirty="0" smtClean="0"/>
              <a:t>Each service was conducted at the discretion of the senior staff – “Visiting Surgeons” – who often did much of the operating themselves.</a:t>
            </a:r>
          </a:p>
          <a:p>
            <a:r>
              <a:rPr lang="en-US" baseline="0" dirty="0" smtClean="0"/>
              <a:t>Surgical training at the MGH was a far cry from the Halsted system at JHU.</a:t>
            </a:r>
          </a:p>
          <a:p>
            <a:r>
              <a:rPr lang="en-US" baseline="0" dirty="0" smtClean="0"/>
              <a:t>The surgeons at the MGH were in private practice and thus were “Visiting Surgeons” at the MGH, not full-time faculty.</a:t>
            </a:r>
          </a:p>
          <a:p>
            <a:r>
              <a:rPr lang="en-US" baseline="0" dirty="0" smtClean="0"/>
              <a:t>Halsted and his staff were full-time faculty who limited their professional activities to the one institution from which they derived their financial support, and they were expected to teach and do research.</a:t>
            </a:r>
          </a:p>
          <a:p>
            <a:r>
              <a:rPr lang="en-US" baseline="0" dirty="0" smtClean="0"/>
              <a:t>In Boston, the nearest approach to the Halsted system was apparent at the PBBH, not surprising, as Harvey Cushing was chief and a disciple of Halsted’s.</a:t>
            </a:r>
          </a:p>
          <a:p>
            <a:r>
              <a:rPr lang="en-US" baseline="0" dirty="0" smtClean="0"/>
              <a:t>As we shall see, one of the challenges that occupied much of EDC’s attention as Professor and Chief during the 30s and 40s was the integration of a full-time concept which implied research as well as clinical activity into the MGH surgical staff.</a:t>
            </a:r>
          </a:p>
          <a:p>
            <a:endParaRPr lang="en-US" dirty="0"/>
          </a:p>
        </p:txBody>
      </p:sp>
      <p:sp>
        <p:nvSpPr>
          <p:cNvPr id="4" name="Slide Number Placeholder 3"/>
          <p:cNvSpPr>
            <a:spLocks noGrp="1"/>
          </p:cNvSpPr>
          <p:nvPr>
            <p:ph type="sldNum" sz="quarter" idx="10"/>
          </p:nvPr>
        </p:nvSpPr>
        <p:spPr/>
        <p:txBody>
          <a:bodyPr/>
          <a:lstStyle/>
          <a:p>
            <a:fld id="{E18FB832-C2FA-0942-97A6-349FAAAB36C1}" type="slidenum">
              <a:rPr lang="en-US" smtClean="0"/>
              <a:t>7</a:t>
            </a:fld>
            <a:endParaRPr lang="en-US"/>
          </a:p>
        </p:txBody>
      </p:sp>
    </p:spTree>
    <p:extLst>
      <p:ext uri="{BB962C8B-B14F-4D97-AF65-F5344CB8AC3E}">
        <p14:creationId xmlns:p14="http://schemas.microsoft.com/office/powerpoint/2010/main" val="1020526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his memoirs, Churchill describes how the lasting impressions of his own experience</a:t>
            </a:r>
            <a:r>
              <a:rPr lang="en-US" baseline="0" dirty="0" smtClean="0"/>
              <a:t> as House Officer and Resident greatly colored his thinking when, as Professor and Chief, he engineered the transition from a master-apprentice training to surgical resident education.</a:t>
            </a:r>
            <a:endParaRPr lang="en-US" dirty="0"/>
          </a:p>
        </p:txBody>
      </p:sp>
      <p:sp>
        <p:nvSpPr>
          <p:cNvPr id="4" name="Slide Number Placeholder 3"/>
          <p:cNvSpPr>
            <a:spLocks noGrp="1"/>
          </p:cNvSpPr>
          <p:nvPr>
            <p:ph type="sldNum" sz="quarter" idx="10"/>
          </p:nvPr>
        </p:nvSpPr>
        <p:spPr/>
        <p:txBody>
          <a:bodyPr/>
          <a:lstStyle/>
          <a:p>
            <a:fld id="{E18FB832-C2FA-0942-97A6-349FAAAB36C1}" type="slidenum">
              <a:rPr lang="en-US" smtClean="0"/>
              <a:t>8</a:t>
            </a:fld>
            <a:endParaRPr lang="en-US"/>
          </a:p>
        </p:txBody>
      </p:sp>
    </p:spTree>
    <p:extLst>
      <p:ext uri="{BB962C8B-B14F-4D97-AF65-F5344CB8AC3E}">
        <p14:creationId xmlns:p14="http://schemas.microsoft.com/office/powerpoint/2010/main" val="867096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 1889, Halsted introduced a new, transformational and progressive and science-based surgical training program at Johns Hopkins University</a:t>
            </a:r>
          </a:p>
          <a:p>
            <a:r>
              <a:rPr lang="en-US" sz="1200" dirty="0" smtClean="0"/>
              <a:t>Up until this time, there were no formal training programs in surgery, and most surgeons were self-taught and in private practice, like at the MGH</a:t>
            </a:r>
          </a:p>
          <a:p>
            <a:r>
              <a:rPr lang="en-US" sz="1200" dirty="0" smtClean="0"/>
              <a:t>There was a good deal of competition, and few wanted to teach their craft to others.</a:t>
            </a:r>
          </a:p>
          <a:p>
            <a:r>
              <a:rPr lang="en-US" sz="1200" dirty="0" smtClean="0"/>
              <a:t>Halsted modeled his system closely on the German plan, as he was greatly impressed by the German surgeons during his European studies</a:t>
            </a:r>
          </a:p>
          <a:p>
            <a:r>
              <a:rPr lang="en-US" sz="1200" dirty="0" smtClean="0"/>
              <a:t>Under one chief and indefinite in length, the program was highly competitive for both entry and advancement</a:t>
            </a:r>
          </a:p>
          <a:p>
            <a:r>
              <a:rPr lang="en-US" sz="1200" dirty="0" smtClean="0"/>
              <a:t>From the large number of house officers entering the program, only one, called the “resident”, completed it</a:t>
            </a:r>
            <a:r>
              <a:rPr lang="en-US" sz="1200" baseline="0" dirty="0" smtClean="0"/>
              <a:t>.</a:t>
            </a:r>
          </a:p>
          <a:p>
            <a:endParaRPr lang="en-US" dirty="0"/>
          </a:p>
        </p:txBody>
      </p:sp>
      <p:sp>
        <p:nvSpPr>
          <p:cNvPr id="4" name="Slide Number Placeholder 3"/>
          <p:cNvSpPr>
            <a:spLocks noGrp="1"/>
          </p:cNvSpPr>
          <p:nvPr>
            <p:ph type="sldNum" sz="quarter" idx="10"/>
          </p:nvPr>
        </p:nvSpPr>
        <p:spPr/>
        <p:txBody>
          <a:bodyPr/>
          <a:lstStyle/>
          <a:p>
            <a:fld id="{E18FB832-C2FA-0942-97A6-349FAAAB36C1}" type="slidenum">
              <a:rPr lang="en-US" smtClean="0"/>
              <a:t>9</a:t>
            </a:fld>
            <a:endParaRPr lang="en-US"/>
          </a:p>
        </p:txBody>
      </p:sp>
    </p:spTree>
    <p:extLst>
      <p:ext uri="{BB962C8B-B14F-4D97-AF65-F5344CB8AC3E}">
        <p14:creationId xmlns:p14="http://schemas.microsoft.com/office/powerpoint/2010/main" val="786015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Indeed, </a:t>
            </a:r>
            <a:r>
              <a:rPr lang="en-US" sz="1200" dirty="0" smtClean="0"/>
              <a:t>during his 32 years as Professor and Chief, and if my math is correct</a:t>
            </a:r>
            <a:r>
              <a:rPr lang="en-US" sz="1200" baseline="0" dirty="0" smtClean="0"/>
              <a:t> that </a:t>
            </a:r>
            <a:r>
              <a:rPr lang="en-US" sz="1200" dirty="0" smtClean="0"/>
              <a:t>Halsted took in some 256 interns (8 x 32), he only graduated 17 residents, of whom </a:t>
            </a:r>
            <a:r>
              <a:rPr lang="en-US" sz="2400" dirty="0" smtClean="0"/>
              <a:t>13 remained in academic surgery, including 7 chairmen:</a:t>
            </a:r>
          </a:p>
          <a:p>
            <a:pPr lvl="1"/>
            <a:r>
              <a:rPr lang="en-US" sz="2000" dirty="0" smtClean="0"/>
              <a:t>Harvey Cushing, BWH</a:t>
            </a:r>
          </a:p>
          <a:p>
            <a:pPr lvl="1"/>
            <a:r>
              <a:rPr lang="en-US" sz="2000" dirty="0" smtClean="0"/>
              <a:t>Stephen Watts</a:t>
            </a:r>
          </a:p>
          <a:p>
            <a:pPr lvl="1"/>
            <a:r>
              <a:rPr lang="en-US" sz="2000" dirty="0" smtClean="0"/>
              <a:t>J. M. T. Finney</a:t>
            </a:r>
          </a:p>
          <a:p>
            <a:pPr lvl="1"/>
            <a:r>
              <a:rPr lang="en-US" sz="2000" dirty="0" smtClean="0"/>
              <a:t>George </a:t>
            </a:r>
            <a:r>
              <a:rPr lang="en-US" sz="2000" dirty="0" err="1" smtClean="0"/>
              <a:t>Heuer</a:t>
            </a:r>
            <a:endParaRPr lang="en-US" sz="2000" dirty="0" smtClean="0"/>
          </a:p>
          <a:p>
            <a:pPr lvl="1"/>
            <a:r>
              <a:rPr lang="en-US" sz="2000" dirty="0" smtClean="0"/>
              <a:t>Mont Reid</a:t>
            </a:r>
          </a:p>
          <a:p>
            <a:pPr lvl="1"/>
            <a:r>
              <a:rPr lang="en-US" sz="2000" dirty="0" smtClean="0"/>
              <a:t>Emil Holman</a:t>
            </a:r>
          </a:p>
          <a:p>
            <a:pPr lvl="1"/>
            <a:r>
              <a:rPr lang="en-US" sz="2000" dirty="0" smtClean="0"/>
              <a:t>Joseph </a:t>
            </a:r>
            <a:r>
              <a:rPr lang="en-US" sz="2000" dirty="0" err="1" smtClean="0"/>
              <a:t>Bloodgood</a:t>
            </a:r>
            <a:endParaRPr lang="en-US" sz="2000" dirty="0" smtClean="0"/>
          </a:p>
          <a:p>
            <a:r>
              <a:rPr lang="en-US" sz="2400" dirty="0" smtClean="0"/>
              <a:t>4 went into private practice</a:t>
            </a:r>
          </a:p>
          <a:p>
            <a:r>
              <a:rPr lang="en-US" sz="2400" dirty="0" smtClean="0"/>
              <a:t>11 set up residency training programs</a:t>
            </a:r>
          </a:p>
          <a:p>
            <a:r>
              <a:rPr lang="en-US" sz="2400" dirty="0" smtClean="0"/>
              <a:t>Halsted’s development</a:t>
            </a:r>
            <a:r>
              <a:rPr lang="en-US" sz="2400" baseline="0" dirty="0" smtClean="0"/>
              <a:t> of a system for training surgeons was perhaps his greatest contribution to our surgical heritage.</a:t>
            </a:r>
            <a:endParaRPr lang="en-US" sz="2400" dirty="0" smtClean="0"/>
          </a:p>
          <a:p>
            <a:r>
              <a:rPr lang="en-US" baseline="0" dirty="0" smtClean="0"/>
              <a:t> </a:t>
            </a:r>
          </a:p>
          <a:p>
            <a:r>
              <a:rPr lang="en-US" baseline="0" dirty="0" smtClean="0"/>
              <a:t>T</a:t>
            </a:r>
            <a:r>
              <a:rPr lang="en-US" dirty="0" smtClean="0"/>
              <a:t>hese were</a:t>
            </a:r>
            <a:r>
              <a:rPr lang="en-US" baseline="0" dirty="0" smtClean="0"/>
              <a:t> some of the men from “Halsted’s school” that spread the </a:t>
            </a:r>
            <a:r>
              <a:rPr lang="en-US" baseline="0" dirty="0" err="1" smtClean="0"/>
              <a:t>Halstedian</a:t>
            </a:r>
            <a:r>
              <a:rPr lang="en-US" baseline="0" dirty="0" smtClean="0"/>
              <a:t> residency training system throughout the US.</a:t>
            </a:r>
          </a:p>
          <a:p>
            <a:r>
              <a:rPr lang="en-US" baseline="0" dirty="0" smtClean="0"/>
              <a:t>Seated were Finney, Halsted, and </a:t>
            </a:r>
            <a:r>
              <a:rPr lang="en-US" baseline="0" dirty="0" err="1" smtClean="0"/>
              <a:t>Bloodgood</a:t>
            </a:r>
            <a:r>
              <a:rPr lang="en-US" baseline="0" dirty="0" smtClean="0"/>
              <a:t>.  Standing includes Cushing and </a:t>
            </a:r>
            <a:r>
              <a:rPr lang="en-US" baseline="0" dirty="0" err="1" smtClean="0"/>
              <a:t>Heuer</a:t>
            </a:r>
            <a:r>
              <a:rPr lang="en-US" baseline="0" dirty="0" smtClean="0"/>
              <a:t> (far right).</a:t>
            </a:r>
          </a:p>
          <a:p>
            <a:r>
              <a:rPr lang="en-US" baseline="0" dirty="0" smtClean="0"/>
              <a:t>Among the centers that adopted the Halsted pyramidal system were Yale, PBBH, and Duke.</a:t>
            </a:r>
          </a:p>
          <a:p>
            <a:endParaRPr lang="en-US" baseline="0" dirty="0" smtClean="0"/>
          </a:p>
          <a:p>
            <a:r>
              <a:rPr lang="en-US" baseline="0" dirty="0" smtClean="0"/>
              <a:t>In 1935, George </a:t>
            </a:r>
            <a:r>
              <a:rPr lang="en-US" baseline="0" dirty="0" err="1" smtClean="0"/>
              <a:t>Heuer</a:t>
            </a:r>
            <a:r>
              <a:rPr lang="en-US" baseline="0" dirty="0" smtClean="0"/>
              <a:t>, a Halsted resident and chairman of Surgery at Cornell, identified 15 university programs that were similar to Halsted’s system.</a:t>
            </a:r>
          </a:p>
          <a:p>
            <a:r>
              <a:rPr lang="en-US" baseline="0" dirty="0" smtClean="0"/>
              <a:t>In 1938, the SUS, which required the completion of a Halsted-type residency for membership, identified 17 programs, including MGH, which is notable, since EDC opposed the Halsted system.</a:t>
            </a:r>
            <a:endParaRPr lang="en-US" dirty="0"/>
          </a:p>
        </p:txBody>
      </p:sp>
      <p:sp>
        <p:nvSpPr>
          <p:cNvPr id="4" name="Slide Number Placeholder 3"/>
          <p:cNvSpPr>
            <a:spLocks noGrp="1"/>
          </p:cNvSpPr>
          <p:nvPr>
            <p:ph type="sldNum" sz="quarter" idx="10"/>
          </p:nvPr>
        </p:nvSpPr>
        <p:spPr/>
        <p:txBody>
          <a:bodyPr/>
          <a:lstStyle/>
          <a:p>
            <a:fld id="{E18FB832-C2FA-0942-97A6-349FAAAB36C1}" type="slidenum">
              <a:rPr lang="en-US" smtClean="0"/>
              <a:t>10</a:t>
            </a:fld>
            <a:endParaRPr lang="en-US"/>
          </a:p>
        </p:txBody>
      </p:sp>
    </p:spTree>
    <p:extLst>
      <p:ext uri="{BB962C8B-B14F-4D97-AF65-F5344CB8AC3E}">
        <p14:creationId xmlns:p14="http://schemas.microsoft.com/office/powerpoint/2010/main" val="1622862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Following</a:t>
            </a:r>
            <a:r>
              <a:rPr lang="en-US" baseline="0" dirty="0" smtClean="0"/>
              <a:t> residency he became instructor of surgery, earning a living by assisting senior staff surgeons, the “Visiting Surgeons”, such as C. A. Porter, Jason and Charles </a:t>
            </a:r>
            <a:r>
              <a:rPr lang="en-US" baseline="0" dirty="0" err="1" smtClean="0"/>
              <a:t>Mixter</a:t>
            </a:r>
            <a:r>
              <a:rPr lang="en-US" baseline="0" dirty="0" smtClean="0"/>
              <a:t>, and Daniel Fiske Jones, a highly disciplined and competent surgeon who was responsible for the introduction of the APR to the US and was President of the ASA in 1933.</a:t>
            </a:r>
          </a:p>
          <a:p>
            <a:endParaRPr lang="en-US" baseline="0" dirty="0" smtClean="0"/>
          </a:p>
          <a:p>
            <a:r>
              <a:rPr lang="en-US" baseline="0" dirty="0" smtClean="0"/>
              <a:t>Churchill also worked part time with Cecil Drinker in the Physiology Lab at the HSPH.  Drinker’s interest lay primarily in the physiology of the heart and lungs, and this experience combined with the excitement of the new field of chest surgery, led him to consider travel abroad to see for himself what was being or could be done.</a:t>
            </a:r>
          </a:p>
          <a:p>
            <a:r>
              <a:rPr lang="en-US" baseline="0" dirty="0" smtClean="0"/>
              <a:t>So he was granted a traveling fellowship, a Moseley Travelling Fellowship from HMS, a grant of $1800 per year for the year 1926-1927, his so-called “</a:t>
            </a:r>
            <a:r>
              <a:rPr lang="en-US" baseline="0" dirty="0" err="1" smtClean="0"/>
              <a:t>Wanderjahr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18FB832-C2FA-0942-97A6-349FAAAB36C1}" type="slidenum">
              <a:rPr lang="en-US" smtClean="0"/>
              <a:t>11</a:t>
            </a:fld>
            <a:endParaRPr lang="en-US"/>
          </a:p>
        </p:txBody>
      </p:sp>
    </p:spTree>
    <p:extLst>
      <p:ext uri="{BB962C8B-B14F-4D97-AF65-F5344CB8AC3E}">
        <p14:creationId xmlns:p14="http://schemas.microsoft.com/office/powerpoint/2010/main" val="202307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DB663F-F313-3D46-AC8C-BF738C6896A5}" type="datetimeFigureOut">
              <a:rPr lang="en-US" smtClean="0"/>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B0E37-95E7-7346-AE04-382F3583F265}" type="slidenum">
              <a:rPr lang="en-US" smtClean="0"/>
              <a:t>‹#›</a:t>
            </a:fld>
            <a:endParaRPr lang="en-US"/>
          </a:p>
        </p:txBody>
      </p:sp>
    </p:spTree>
    <p:extLst>
      <p:ext uri="{BB962C8B-B14F-4D97-AF65-F5344CB8AC3E}">
        <p14:creationId xmlns:p14="http://schemas.microsoft.com/office/powerpoint/2010/main" val="2612557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DB663F-F313-3D46-AC8C-BF738C6896A5}" type="datetimeFigureOut">
              <a:rPr lang="en-US" smtClean="0"/>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B0E37-95E7-7346-AE04-382F3583F265}" type="slidenum">
              <a:rPr lang="en-US" smtClean="0"/>
              <a:t>‹#›</a:t>
            </a:fld>
            <a:endParaRPr lang="en-US"/>
          </a:p>
        </p:txBody>
      </p:sp>
    </p:spTree>
    <p:extLst>
      <p:ext uri="{BB962C8B-B14F-4D97-AF65-F5344CB8AC3E}">
        <p14:creationId xmlns:p14="http://schemas.microsoft.com/office/powerpoint/2010/main" val="2744042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DB663F-F313-3D46-AC8C-BF738C6896A5}" type="datetimeFigureOut">
              <a:rPr lang="en-US" smtClean="0"/>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B0E37-95E7-7346-AE04-382F3583F265}" type="slidenum">
              <a:rPr lang="en-US" smtClean="0"/>
              <a:t>‹#›</a:t>
            </a:fld>
            <a:endParaRPr lang="en-US"/>
          </a:p>
        </p:txBody>
      </p:sp>
    </p:spTree>
    <p:extLst>
      <p:ext uri="{BB962C8B-B14F-4D97-AF65-F5344CB8AC3E}">
        <p14:creationId xmlns:p14="http://schemas.microsoft.com/office/powerpoint/2010/main" val="838479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DB663F-F313-3D46-AC8C-BF738C6896A5}" type="datetimeFigureOut">
              <a:rPr lang="en-US" smtClean="0"/>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B0E37-95E7-7346-AE04-382F3583F265}" type="slidenum">
              <a:rPr lang="en-US" smtClean="0"/>
              <a:t>‹#›</a:t>
            </a:fld>
            <a:endParaRPr lang="en-US"/>
          </a:p>
        </p:txBody>
      </p:sp>
    </p:spTree>
    <p:extLst>
      <p:ext uri="{BB962C8B-B14F-4D97-AF65-F5344CB8AC3E}">
        <p14:creationId xmlns:p14="http://schemas.microsoft.com/office/powerpoint/2010/main" val="1334169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DB663F-F313-3D46-AC8C-BF738C6896A5}" type="datetimeFigureOut">
              <a:rPr lang="en-US" smtClean="0"/>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B0E37-95E7-7346-AE04-382F3583F265}" type="slidenum">
              <a:rPr lang="en-US" smtClean="0"/>
              <a:t>‹#›</a:t>
            </a:fld>
            <a:endParaRPr lang="en-US"/>
          </a:p>
        </p:txBody>
      </p:sp>
    </p:spTree>
    <p:extLst>
      <p:ext uri="{BB962C8B-B14F-4D97-AF65-F5344CB8AC3E}">
        <p14:creationId xmlns:p14="http://schemas.microsoft.com/office/powerpoint/2010/main" val="2342606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DB663F-F313-3D46-AC8C-BF738C6896A5}" type="datetimeFigureOut">
              <a:rPr lang="en-US" smtClean="0"/>
              <a:t>6/21/2019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B0E37-95E7-7346-AE04-382F3583F265}" type="slidenum">
              <a:rPr lang="en-US" smtClean="0"/>
              <a:t>‹#›</a:t>
            </a:fld>
            <a:endParaRPr lang="en-US"/>
          </a:p>
        </p:txBody>
      </p:sp>
    </p:spTree>
    <p:extLst>
      <p:ext uri="{BB962C8B-B14F-4D97-AF65-F5344CB8AC3E}">
        <p14:creationId xmlns:p14="http://schemas.microsoft.com/office/powerpoint/2010/main" val="4060754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DB663F-F313-3D46-AC8C-BF738C6896A5}" type="datetimeFigureOut">
              <a:rPr lang="en-US" smtClean="0"/>
              <a:t>6/21/2019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5B0E37-95E7-7346-AE04-382F3583F265}" type="slidenum">
              <a:rPr lang="en-US" smtClean="0"/>
              <a:t>‹#›</a:t>
            </a:fld>
            <a:endParaRPr lang="en-US"/>
          </a:p>
        </p:txBody>
      </p:sp>
    </p:spTree>
    <p:extLst>
      <p:ext uri="{BB962C8B-B14F-4D97-AF65-F5344CB8AC3E}">
        <p14:creationId xmlns:p14="http://schemas.microsoft.com/office/powerpoint/2010/main" val="600448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DB663F-F313-3D46-AC8C-BF738C6896A5}" type="datetimeFigureOut">
              <a:rPr lang="en-US" smtClean="0"/>
              <a:t>6/21/2019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5B0E37-95E7-7346-AE04-382F3583F265}" type="slidenum">
              <a:rPr lang="en-US" smtClean="0"/>
              <a:t>‹#›</a:t>
            </a:fld>
            <a:endParaRPr lang="en-US"/>
          </a:p>
        </p:txBody>
      </p:sp>
    </p:spTree>
    <p:extLst>
      <p:ext uri="{BB962C8B-B14F-4D97-AF65-F5344CB8AC3E}">
        <p14:creationId xmlns:p14="http://schemas.microsoft.com/office/powerpoint/2010/main" val="3511638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DB663F-F313-3D46-AC8C-BF738C6896A5}" type="datetimeFigureOut">
              <a:rPr lang="en-US" smtClean="0"/>
              <a:t>6/21/2019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5B0E37-95E7-7346-AE04-382F3583F265}" type="slidenum">
              <a:rPr lang="en-US" smtClean="0"/>
              <a:t>‹#›</a:t>
            </a:fld>
            <a:endParaRPr lang="en-US"/>
          </a:p>
        </p:txBody>
      </p:sp>
    </p:spTree>
    <p:extLst>
      <p:ext uri="{BB962C8B-B14F-4D97-AF65-F5344CB8AC3E}">
        <p14:creationId xmlns:p14="http://schemas.microsoft.com/office/powerpoint/2010/main" val="2465669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DB663F-F313-3D46-AC8C-BF738C6896A5}" type="datetimeFigureOut">
              <a:rPr lang="en-US" smtClean="0"/>
              <a:t>6/21/2019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B0E37-95E7-7346-AE04-382F3583F265}" type="slidenum">
              <a:rPr lang="en-US" smtClean="0"/>
              <a:t>‹#›</a:t>
            </a:fld>
            <a:endParaRPr lang="en-US"/>
          </a:p>
        </p:txBody>
      </p:sp>
    </p:spTree>
    <p:extLst>
      <p:ext uri="{BB962C8B-B14F-4D97-AF65-F5344CB8AC3E}">
        <p14:creationId xmlns:p14="http://schemas.microsoft.com/office/powerpoint/2010/main" val="2367647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DB663F-F313-3D46-AC8C-BF738C6896A5}" type="datetimeFigureOut">
              <a:rPr lang="en-US" smtClean="0"/>
              <a:t>6/21/2019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B0E37-95E7-7346-AE04-382F3583F265}" type="slidenum">
              <a:rPr lang="en-US" smtClean="0"/>
              <a:t>‹#›</a:t>
            </a:fld>
            <a:endParaRPr lang="en-US"/>
          </a:p>
        </p:txBody>
      </p:sp>
    </p:spTree>
    <p:extLst>
      <p:ext uri="{BB962C8B-B14F-4D97-AF65-F5344CB8AC3E}">
        <p14:creationId xmlns:p14="http://schemas.microsoft.com/office/powerpoint/2010/main" val="154425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B663F-F313-3D46-AC8C-BF738C6896A5}" type="datetimeFigureOut">
              <a:rPr lang="en-US" smtClean="0"/>
              <a:t>6/21/2019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5B0E37-95E7-7346-AE04-382F3583F265}" type="slidenum">
              <a:rPr lang="en-US" smtClean="0"/>
              <a:t>‹#›</a:t>
            </a:fld>
            <a:endParaRPr lang="en-US"/>
          </a:p>
        </p:txBody>
      </p:sp>
    </p:spTree>
    <p:extLst>
      <p:ext uri="{BB962C8B-B14F-4D97-AF65-F5344CB8AC3E}">
        <p14:creationId xmlns:p14="http://schemas.microsoft.com/office/powerpoint/2010/main" val="1963475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0597" y="1599149"/>
            <a:ext cx="8241748" cy="1470025"/>
          </a:xfrm>
        </p:spPr>
        <p:txBody>
          <a:bodyPr>
            <a:noAutofit/>
          </a:bodyPr>
          <a:lstStyle/>
          <a:p>
            <a:r>
              <a:rPr lang="en-US" sz="3600" dirty="0">
                <a:cs typeface="Calibri"/>
              </a:rPr>
              <a:t>Edward D. Churchill – Father of the Modern, “Rectangular” Surgical Residency</a:t>
            </a:r>
            <a:br>
              <a:rPr lang="en-US" sz="3600" dirty="0">
                <a:cs typeface="Calibri"/>
              </a:rPr>
            </a:br>
            <a:endParaRPr lang="en-US" sz="3600" dirty="0"/>
          </a:p>
        </p:txBody>
      </p:sp>
      <p:sp>
        <p:nvSpPr>
          <p:cNvPr id="3" name="Subtitle 2"/>
          <p:cNvSpPr>
            <a:spLocks noGrp="1"/>
          </p:cNvSpPr>
          <p:nvPr>
            <p:ph type="subTitle" idx="1"/>
          </p:nvPr>
        </p:nvSpPr>
        <p:spPr>
          <a:xfrm>
            <a:off x="349886" y="3589355"/>
            <a:ext cx="8332459" cy="2630466"/>
          </a:xfrm>
        </p:spPr>
        <p:txBody>
          <a:bodyPr>
            <a:normAutofit fontScale="70000" lnSpcReduction="20000"/>
          </a:bodyPr>
          <a:lstStyle/>
          <a:p>
            <a:pPr>
              <a:defRPr/>
            </a:pPr>
            <a:r>
              <a:rPr lang="en-US" sz="4600" dirty="0">
                <a:solidFill>
                  <a:schemeClr val="tx1"/>
                </a:solidFill>
                <a:cs typeface="Calibri"/>
              </a:rPr>
              <a:t>John </a:t>
            </a:r>
            <a:r>
              <a:rPr lang="en-US" sz="4600" dirty="0" smtClean="0">
                <a:solidFill>
                  <a:schemeClr val="tx1"/>
                </a:solidFill>
                <a:cs typeface="Calibri"/>
              </a:rPr>
              <a:t>T. Mullen</a:t>
            </a:r>
            <a:r>
              <a:rPr lang="en-US" sz="4600" dirty="0">
                <a:solidFill>
                  <a:schemeClr val="tx1"/>
                </a:solidFill>
                <a:cs typeface="Calibri"/>
              </a:rPr>
              <a:t>, MD</a:t>
            </a:r>
          </a:p>
          <a:p>
            <a:pPr>
              <a:defRPr/>
            </a:pPr>
            <a:r>
              <a:rPr lang="en-US" sz="4000" i="1" dirty="0">
                <a:solidFill>
                  <a:schemeClr val="tx1"/>
                </a:solidFill>
                <a:cs typeface="Calibri"/>
              </a:rPr>
              <a:t>Program Director, MGH General Surgery Residency</a:t>
            </a:r>
          </a:p>
          <a:p>
            <a:pPr>
              <a:defRPr/>
            </a:pPr>
            <a:r>
              <a:rPr lang="en-US" sz="4000" i="1" dirty="0">
                <a:solidFill>
                  <a:schemeClr val="tx1"/>
                </a:solidFill>
                <a:cs typeface="Calibri"/>
              </a:rPr>
              <a:t>Assistant Professor of Surgery, Harvard Medical School</a:t>
            </a:r>
          </a:p>
          <a:p>
            <a:pPr>
              <a:defRPr/>
            </a:pPr>
            <a:endParaRPr lang="en-US" sz="4000" dirty="0">
              <a:solidFill>
                <a:schemeClr val="tx1"/>
              </a:solidFill>
              <a:cs typeface="Calibri"/>
            </a:endParaRPr>
          </a:p>
          <a:p>
            <a:pPr>
              <a:defRPr/>
            </a:pPr>
            <a:r>
              <a:rPr lang="en-US" sz="4000" dirty="0">
                <a:solidFill>
                  <a:schemeClr val="tx1"/>
                </a:solidFill>
                <a:cs typeface="Calibri"/>
              </a:rPr>
              <a:t>88</a:t>
            </a:r>
            <a:r>
              <a:rPr lang="en-US" sz="4000" baseline="30000" dirty="0">
                <a:solidFill>
                  <a:schemeClr val="tx1"/>
                </a:solidFill>
                <a:cs typeface="Calibri"/>
              </a:rPr>
              <a:t>th</a:t>
            </a:r>
            <a:r>
              <a:rPr lang="en-US" sz="4000" dirty="0">
                <a:solidFill>
                  <a:schemeClr val="tx1"/>
                </a:solidFill>
                <a:cs typeface="Calibri"/>
              </a:rPr>
              <a:t> Annual Halsted Society Meeting</a:t>
            </a:r>
          </a:p>
          <a:p>
            <a:pPr>
              <a:defRPr/>
            </a:pPr>
            <a:r>
              <a:rPr lang="en-US" sz="4000" dirty="0">
                <a:solidFill>
                  <a:schemeClr val="tx1"/>
                </a:solidFill>
                <a:cs typeface="Calibri"/>
              </a:rPr>
              <a:t>September 12, 2014</a:t>
            </a:r>
          </a:p>
          <a:p>
            <a:endParaRPr lang="en-US" dirty="0"/>
          </a:p>
        </p:txBody>
      </p:sp>
      <p:pic>
        <p:nvPicPr>
          <p:cNvPr id="4" name="Picture 4" descr="M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9794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M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52400"/>
            <a:ext cx="91440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4753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36700"/>
            <a:ext cx="9144000" cy="3778250"/>
          </a:xfrm>
          <a:prstGeom prst="rect">
            <a:avLst/>
          </a:prstGeom>
        </p:spPr>
      </p:pic>
      <p:sp>
        <p:nvSpPr>
          <p:cNvPr id="3" name="Title 2"/>
          <p:cNvSpPr>
            <a:spLocks noGrp="1"/>
          </p:cNvSpPr>
          <p:nvPr>
            <p:ph type="title"/>
          </p:nvPr>
        </p:nvSpPr>
        <p:spPr/>
        <p:txBody>
          <a:bodyPr>
            <a:normAutofit/>
          </a:bodyPr>
          <a:lstStyle/>
          <a:p>
            <a:r>
              <a:rPr lang="en-US" sz="4000" dirty="0" smtClean="0"/>
              <a:t>“Halsted’s School” 1914</a:t>
            </a:r>
            <a:endParaRPr lang="en-US" sz="4000" dirty="0"/>
          </a:p>
        </p:txBody>
      </p:sp>
    </p:spTree>
    <p:extLst>
      <p:ext uri="{BB962C8B-B14F-4D97-AF65-F5344CB8AC3E}">
        <p14:creationId xmlns:p14="http://schemas.microsoft.com/office/powerpoint/2010/main" val="14724571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Beach and Mix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178" y="1926402"/>
            <a:ext cx="4471822" cy="3460722"/>
          </a:xfrm>
          <a:prstGeom prst="rect">
            <a:avLst/>
          </a:prstGeom>
        </p:spPr>
      </p:pic>
      <p:pic>
        <p:nvPicPr>
          <p:cNvPr id="3" name="Picture 2" descr="SJMixt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796" y="1971597"/>
            <a:ext cx="4435549" cy="3415527"/>
          </a:xfrm>
          <a:prstGeom prst="rect">
            <a:avLst/>
          </a:prstGeom>
        </p:spPr>
      </p:pic>
      <p:sp>
        <p:nvSpPr>
          <p:cNvPr id="6" name="Title 5"/>
          <p:cNvSpPr>
            <a:spLocks noGrp="1"/>
          </p:cNvSpPr>
          <p:nvPr>
            <p:ph type="title"/>
          </p:nvPr>
        </p:nvSpPr>
        <p:spPr/>
        <p:txBody>
          <a:bodyPr>
            <a:normAutofit/>
          </a:bodyPr>
          <a:lstStyle/>
          <a:p>
            <a:r>
              <a:rPr lang="en-US" sz="4000" dirty="0" smtClean="0"/>
              <a:t>1924 – 1926 </a:t>
            </a:r>
            <a:endParaRPr lang="en-US" sz="4000" dirty="0"/>
          </a:p>
        </p:txBody>
      </p:sp>
    </p:spTree>
    <p:extLst>
      <p:ext uri="{BB962C8B-B14F-4D97-AF65-F5344CB8AC3E}">
        <p14:creationId xmlns:p14="http://schemas.microsoft.com/office/powerpoint/2010/main" val="1824906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5230"/>
            <a:ext cx="8229600" cy="1143000"/>
          </a:xfrm>
        </p:spPr>
        <p:txBody>
          <a:bodyPr>
            <a:normAutofit fontScale="90000"/>
          </a:bodyPr>
          <a:lstStyle/>
          <a:p>
            <a:r>
              <a:rPr lang="en-US" dirty="0" smtClean="0"/>
              <a:t>Churchill’s </a:t>
            </a:r>
            <a:r>
              <a:rPr lang="en-US" i="1" dirty="0" err="1" smtClean="0"/>
              <a:t>Wanderjahr</a:t>
            </a:r>
            <a:r>
              <a:rPr lang="en-US" sz="4000" i="1" dirty="0" smtClean="0"/>
              <a:t/>
            </a:r>
            <a:br>
              <a:rPr lang="en-US" sz="4000" i="1" dirty="0" smtClean="0"/>
            </a:br>
            <a:r>
              <a:rPr lang="en-US" sz="3100" dirty="0" smtClean="0"/>
              <a:t>Moseley Traveling Fellowship</a:t>
            </a:r>
            <a:br>
              <a:rPr lang="en-US" sz="3100" dirty="0" smtClean="0"/>
            </a:br>
            <a:r>
              <a:rPr lang="en-US" sz="3100" dirty="0" smtClean="0"/>
              <a:t>1926 – 1927 </a:t>
            </a:r>
            <a:endParaRPr lang="en-US" sz="3100" dirty="0"/>
          </a:p>
        </p:txBody>
      </p:sp>
      <p:sp>
        <p:nvSpPr>
          <p:cNvPr id="4" name="TextBox 3"/>
          <p:cNvSpPr txBox="1"/>
          <p:nvPr/>
        </p:nvSpPr>
        <p:spPr>
          <a:xfrm>
            <a:off x="1640442" y="6211669"/>
            <a:ext cx="7167798" cy="646331"/>
          </a:xfrm>
          <a:prstGeom prst="rect">
            <a:avLst/>
          </a:prstGeom>
          <a:noFill/>
        </p:spPr>
        <p:txBody>
          <a:bodyPr wrap="none" rtlCol="0">
            <a:spAutoFit/>
          </a:bodyPr>
          <a:lstStyle/>
          <a:p>
            <a:r>
              <a:rPr lang="en-US" dirty="0" err="1"/>
              <a:t>Scannell</a:t>
            </a:r>
            <a:r>
              <a:rPr lang="en-US" dirty="0"/>
              <a:t> JG, editor. </a:t>
            </a:r>
            <a:r>
              <a:rPr lang="en-US" i="1" dirty="0" err="1"/>
              <a:t>Wanderjahr</a:t>
            </a:r>
            <a:r>
              <a:rPr lang="en-US" i="1" dirty="0"/>
              <a:t>: the education of a surgeon</a:t>
            </a:r>
            <a:r>
              <a:rPr lang="en-US" dirty="0"/>
              <a:t>. Boston, 1990.</a:t>
            </a:r>
          </a:p>
          <a:p>
            <a:endParaRPr lang="en-US" dirty="0"/>
          </a:p>
        </p:txBody>
      </p:sp>
      <p:pic>
        <p:nvPicPr>
          <p:cNvPr id="3" name="Picture 2"/>
          <p:cNvPicPr>
            <a:picLocks noChangeAspect="1"/>
          </p:cNvPicPr>
          <p:nvPr/>
        </p:nvPicPr>
        <p:blipFill>
          <a:blip r:embed="rId3"/>
          <a:stretch>
            <a:fillRect/>
          </a:stretch>
        </p:blipFill>
        <p:spPr>
          <a:xfrm>
            <a:off x="1100847" y="1854104"/>
            <a:ext cx="2957475" cy="4143573"/>
          </a:xfrm>
          <a:prstGeom prst="rect">
            <a:avLst/>
          </a:prstGeom>
        </p:spPr>
      </p:pic>
      <p:pic>
        <p:nvPicPr>
          <p:cNvPr id="6" name="Picture 5"/>
          <p:cNvPicPr>
            <a:picLocks noChangeAspect="1"/>
          </p:cNvPicPr>
          <p:nvPr/>
        </p:nvPicPr>
        <p:blipFill>
          <a:blip r:embed="rId4"/>
          <a:stretch>
            <a:fillRect/>
          </a:stretch>
        </p:blipFill>
        <p:spPr>
          <a:xfrm>
            <a:off x="5080204" y="1854104"/>
            <a:ext cx="3071494" cy="4123288"/>
          </a:xfrm>
          <a:prstGeom prst="rect">
            <a:avLst/>
          </a:prstGeom>
        </p:spPr>
      </p:pic>
    </p:spTree>
    <p:extLst>
      <p:ext uri="{BB962C8B-B14F-4D97-AF65-F5344CB8AC3E}">
        <p14:creationId xmlns:p14="http://schemas.microsoft.com/office/powerpoint/2010/main" val="2251187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1927 - 1931</a:t>
            </a:r>
            <a:endParaRPr lang="en-US" sz="4000" dirty="0"/>
          </a:p>
        </p:txBody>
      </p:sp>
      <p:pic>
        <p:nvPicPr>
          <p:cNvPr id="4" name="Picture 3"/>
          <p:cNvPicPr>
            <a:picLocks noChangeAspect="1"/>
          </p:cNvPicPr>
          <p:nvPr/>
        </p:nvPicPr>
        <p:blipFill>
          <a:blip r:embed="rId3"/>
          <a:stretch>
            <a:fillRect/>
          </a:stretch>
        </p:blipFill>
        <p:spPr>
          <a:xfrm>
            <a:off x="145982" y="1705463"/>
            <a:ext cx="2950469" cy="4178037"/>
          </a:xfrm>
          <a:prstGeom prst="rect">
            <a:avLst/>
          </a:prstGeom>
        </p:spPr>
      </p:pic>
      <p:pic>
        <p:nvPicPr>
          <p:cNvPr id="6" name="Picture 5"/>
          <p:cNvPicPr>
            <a:picLocks noChangeAspect="1"/>
          </p:cNvPicPr>
          <p:nvPr/>
        </p:nvPicPr>
        <p:blipFill>
          <a:blip r:embed="rId4"/>
          <a:stretch>
            <a:fillRect/>
          </a:stretch>
        </p:blipFill>
        <p:spPr>
          <a:xfrm>
            <a:off x="3258203" y="2008372"/>
            <a:ext cx="2665443" cy="3451749"/>
          </a:xfrm>
          <a:prstGeom prst="rect">
            <a:avLst/>
          </a:prstGeom>
        </p:spPr>
      </p:pic>
      <p:pic>
        <p:nvPicPr>
          <p:cNvPr id="7" name="Picture 6"/>
          <p:cNvPicPr>
            <a:picLocks noChangeAspect="1"/>
          </p:cNvPicPr>
          <p:nvPr/>
        </p:nvPicPr>
        <p:blipFill>
          <a:blip r:embed="rId5"/>
          <a:stretch>
            <a:fillRect/>
          </a:stretch>
        </p:blipFill>
        <p:spPr>
          <a:xfrm>
            <a:off x="6030292" y="2014696"/>
            <a:ext cx="2938529" cy="3445425"/>
          </a:xfrm>
          <a:prstGeom prst="rect">
            <a:avLst/>
          </a:prstGeom>
        </p:spPr>
      </p:pic>
    </p:spTree>
    <p:extLst>
      <p:ext uri="{BB962C8B-B14F-4D97-AF65-F5344CB8AC3E}">
        <p14:creationId xmlns:p14="http://schemas.microsoft.com/office/powerpoint/2010/main" val="2642310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983" y="274638"/>
            <a:ext cx="8846560" cy="732711"/>
          </a:xfrm>
        </p:spPr>
        <p:txBody>
          <a:bodyPr>
            <a:normAutofit fontScale="90000"/>
          </a:bodyPr>
          <a:lstStyle/>
          <a:p>
            <a:r>
              <a:rPr lang="en-US" sz="4000" dirty="0" smtClean="0"/>
              <a:t>1930’s: Significant Clinical Accomplishments</a:t>
            </a:r>
            <a:endParaRPr lang="en-US" sz="4000" dirty="0"/>
          </a:p>
        </p:txBody>
      </p:sp>
      <p:pic>
        <p:nvPicPr>
          <p:cNvPr id="5" name="Picture 4"/>
          <p:cNvPicPr>
            <a:picLocks noChangeAspect="1"/>
          </p:cNvPicPr>
          <p:nvPr/>
        </p:nvPicPr>
        <p:blipFill>
          <a:blip r:embed="rId3"/>
          <a:stretch>
            <a:fillRect/>
          </a:stretch>
        </p:blipFill>
        <p:spPr>
          <a:xfrm>
            <a:off x="773709" y="1299333"/>
            <a:ext cx="3592224" cy="4766605"/>
          </a:xfrm>
          <a:prstGeom prst="rect">
            <a:avLst/>
          </a:prstGeom>
        </p:spPr>
      </p:pic>
      <p:pic>
        <p:nvPicPr>
          <p:cNvPr id="6" name="Picture 5"/>
          <p:cNvPicPr>
            <a:picLocks noChangeAspect="1"/>
          </p:cNvPicPr>
          <p:nvPr/>
        </p:nvPicPr>
        <p:blipFill>
          <a:blip r:embed="rId4"/>
          <a:stretch>
            <a:fillRect/>
          </a:stretch>
        </p:blipFill>
        <p:spPr>
          <a:xfrm>
            <a:off x="4647071" y="1576718"/>
            <a:ext cx="3863728" cy="4203811"/>
          </a:xfrm>
          <a:prstGeom prst="rect">
            <a:avLst/>
          </a:prstGeom>
        </p:spPr>
      </p:pic>
    </p:spTree>
    <p:extLst>
      <p:ext uri="{BB962C8B-B14F-4D97-AF65-F5344CB8AC3E}">
        <p14:creationId xmlns:p14="http://schemas.microsoft.com/office/powerpoint/2010/main" val="3190355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9529" y="1737659"/>
            <a:ext cx="2987168" cy="4182035"/>
          </a:xfrm>
          <a:prstGeom prst="rect">
            <a:avLst/>
          </a:prstGeom>
        </p:spPr>
      </p:pic>
      <p:pic>
        <p:nvPicPr>
          <p:cNvPr id="5" name="Picture 4"/>
          <p:cNvPicPr>
            <a:picLocks noChangeAspect="1"/>
          </p:cNvPicPr>
          <p:nvPr/>
        </p:nvPicPr>
        <p:blipFill>
          <a:blip r:embed="rId4"/>
          <a:stretch>
            <a:fillRect/>
          </a:stretch>
        </p:blipFill>
        <p:spPr>
          <a:xfrm>
            <a:off x="3106697" y="1737660"/>
            <a:ext cx="5884155" cy="4204496"/>
          </a:xfrm>
          <a:prstGeom prst="rect">
            <a:avLst/>
          </a:prstGeom>
        </p:spPr>
      </p:pic>
      <p:sp>
        <p:nvSpPr>
          <p:cNvPr id="6" name="Title 5"/>
          <p:cNvSpPr>
            <a:spLocks noGrp="1"/>
          </p:cNvSpPr>
          <p:nvPr>
            <p:ph type="title"/>
          </p:nvPr>
        </p:nvSpPr>
        <p:spPr/>
        <p:txBody>
          <a:bodyPr>
            <a:normAutofit/>
          </a:bodyPr>
          <a:lstStyle/>
          <a:p>
            <a:r>
              <a:rPr lang="en-US" sz="4000" dirty="0" smtClean="0"/>
              <a:t>Colonel Churchill</a:t>
            </a:r>
            <a:endParaRPr lang="en-US" sz="4000" dirty="0"/>
          </a:p>
        </p:txBody>
      </p:sp>
    </p:spTree>
    <p:extLst>
      <p:ext uri="{BB962C8B-B14F-4D97-AF65-F5344CB8AC3E}">
        <p14:creationId xmlns:p14="http://schemas.microsoft.com/office/powerpoint/2010/main" val="1742866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1480"/>
          </a:xfrm>
        </p:spPr>
        <p:txBody>
          <a:bodyPr>
            <a:normAutofit/>
          </a:bodyPr>
          <a:lstStyle/>
          <a:p>
            <a:r>
              <a:rPr lang="en-US" sz="4000" dirty="0" smtClean="0"/>
              <a:t>Excelsior Surgical Society</a:t>
            </a:r>
            <a:endParaRPr lang="en-US" sz="4000" dirty="0"/>
          </a:p>
        </p:txBody>
      </p:sp>
      <p:pic>
        <p:nvPicPr>
          <p:cNvPr id="3" name="Picture 2"/>
          <p:cNvPicPr>
            <a:picLocks noChangeAspect="1"/>
          </p:cNvPicPr>
          <p:nvPr/>
        </p:nvPicPr>
        <p:blipFill>
          <a:blip r:embed="rId3"/>
          <a:stretch>
            <a:fillRect/>
          </a:stretch>
        </p:blipFill>
        <p:spPr>
          <a:xfrm>
            <a:off x="164353" y="1820463"/>
            <a:ext cx="5359694" cy="3677889"/>
          </a:xfrm>
          <a:prstGeom prst="rect">
            <a:avLst/>
          </a:prstGeom>
        </p:spPr>
      </p:pic>
      <p:pic>
        <p:nvPicPr>
          <p:cNvPr id="4" name="Picture 3"/>
          <p:cNvPicPr>
            <a:picLocks noChangeAspect="1"/>
          </p:cNvPicPr>
          <p:nvPr/>
        </p:nvPicPr>
        <p:blipFill>
          <a:blip r:embed="rId4"/>
          <a:stretch>
            <a:fillRect/>
          </a:stretch>
        </p:blipFill>
        <p:spPr>
          <a:xfrm>
            <a:off x="5604024" y="1423893"/>
            <a:ext cx="3175000" cy="4356100"/>
          </a:xfrm>
          <a:prstGeom prst="rect">
            <a:avLst/>
          </a:prstGeom>
        </p:spPr>
      </p:pic>
    </p:spTree>
    <p:extLst>
      <p:ext uri="{BB962C8B-B14F-4D97-AF65-F5344CB8AC3E}">
        <p14:creationId xmlns:p14="http://schemas.microsoft.com/office/powerpoint/2010/main" val="1812343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50738" y="118583"/>
            <a:ext cx="6741470" cy="6028267"/>
          </a:xfrm>
          <a:prstGeom prst="rect">
            <a:avLst/>
          </a:prstGeom>
        </p:spPr>
      </p:pic>
      <p:sp>
        <p:nvSpPr>
          <p:cNvPr id="4" name="Rectangle 3"/>
          <p:cNvSpPr/>
          <p:nvPr/>
        </p:nvSpPr>
        <p:spPr>
          <a:xfrm>
            <a:off x="1036769" y="6003460"/>
            <a:ext cx="7629328" cy="646331"/>
          </a:xfrm>
          <a:prstGeom prst="rect">
            <a:avLst/>
          </a:prstGeom>
        </p:spPr>
        <p:txBody>
          <a:bodyPr wrap="square">
            <a:spAutoFit/>
          </a:bodyPr>
          <a:lstStyle/>
          <a:p>
            <a:r>
              <a:rPr lang="en-US" dirty="0"/>
              <a:t>Churchill ED. </a:t>
            </a:r>
            <a:r>
              <a:rPr lang="en-US" i="1" dirty="0"/>
              <a:t>Graduate training at the Massachusetts General Hospital:</a:t>
            </a:r>
          </a:p>
          <a:p>
            <a:r>
              <a:rPr lang="en-US" i="1" dirty="0"/>
              <a:t>a report to the trustees from the general executive committee. </a:t>
            </a:r>
            <a:r>
              <a:rPr lang="en-US" dirty="0"/>
              <a:t>Boston; 1939.</a:t>
            </a:r>
          </a:p>
        </p:txBody>
      </p:sp>
    </p:spTree>
    <p:extLst>
      <p:ext uri="{BB962C8B-B14F-4D97-AF65-F5344CB8AC3E}">
        <p14:creationId xmlns:p14="http://schemas.microsoft.com/office/powerpoint/2010/main" val="451086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11526" y="380291"/>
            <a:ext cx="5191794" cy="5561725"/>
          </a:xfrm>
          <a:prstGeom prst="rect">
            <a:avLst/>
          </a:prstGeom>
        </p:spPr>
      </p:pic>
      <p:sp>
        <p:nvSpPr>
          <p:cNvPr id="3" name="TextBox 2"/>
          <p:cNvSpPr txBox="1"/>
          <p:nvPr/>
        </p:nvSpPr>
        <p:spPr>
          <a:xfrm>
            <a:off x="522915" y="5946991"/>
            <a:ext cx="8242135" cy="707886"/>
          </a:xfrm>
          <a:prstGeom prst="rect">
            <a:avLst/>
          </a:prstGeom>
          <a:noFill/>
        </p:spPr>
        <p:txBody>
          <a:bodyPr wrap="none" rtlCol="0">
            <a:spAutoFit/>
          </a:bodyPr>
          <a:lstStyle/>
          <a:p>
            <a:r>
              <a:rPr lang="en-US" sz="2000" dirty="0" smtClean="0"/>
              <a:t>Churchill ED. </a:t>
            </a:r>
            <a:r>
              <a:rPr lang="en-US" sz="2000" i="1" dirty="0" smtClean="0"/>
              <a:t>Graduate training at the Massachusetts General Hospital:</a:t>
            </a:r>
          </a:p>
          <a:p>
            <a:r>
              <a:rPr lang="en-US" sz="2000" i="1" dirty="0"/>
              <a:t>a</a:t>
            </a:r>
            <a:r>
              <a:rPr lang="en-US" sz="2000" i="1" dirty="0" smtClean="0"/>
              <a:t> report to the trustees from the general executive committee. </a:t>
            </a:r>
            <a:r>
              <a:rPr lang="en-US" sz="2000" dirty="0" smtClean="0"/>
              <a:t>Boston; 1939.</a:t>
            </a:r>
            <a:endParaRPr lang="en-US" sz="2000" dirty="0"/>
          </a:p>
        </p:txBody>
      </p:sp>
    </p:spTree>
    <p:extLst>
      <p:ext uri="{BB962C8B-B14F-4D97-AF65-F5344CB8AC3E}">
        <p14:creationId xmlns:p14="http://schemas.microsoft.com/office/powerpoint/2010/main" val="4081654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848690"/>
          </a:xfrm>
        </p:spPr>
        <p:txBody>
          <a:bodyPr>
            <a:normAutofit/>
          </a:bodyPr>
          <a:lstStyle/>
          <a:p>
            <a:r>
              <a:rPr lang="en-US" sz="4000" dirty="0" smtClean="0"/>
              <a:t>Churchill’s Principles of Training</a:t>
            </a:r>
            <a:endParaRPr lang="en-US" sz="4000" dirty="0"/>
          </a:p>
        </p:txBody>
      </p:sp>
      <p:sp>
        <p:nvSpPr>
          <p:cNvPr id="4" name="Content Placeholder 3"/>
          <p:cNvSpPr>
            <a:spLocks noGrp="1"/>
          </p:cNvSpPr>
          <p:nvPr>
            <p:ph idx="1"/>
          </p:nvPr>
        </p:nvSpPr>
        <p:spPr>
          <a:xfrm>
            <a:off x="457200" y="1269849"/>
            <a:ext cx="8432346" cy="5023265"/>
          </a:xfrm>
        </p:spPr>
        <p:txBody>
          <a:bodyPr>
            <a:normAutofit/>
          </a:bodyPr>
          <a:lstStyle/>
          <a:p>
            <a:pPr marL="514350" indent="-514350">
              <a:buFont typeface="+mj-lt"/>
              <a:buAutoNum type="arabicPeriod"/>
            </a:pPr>
            <a:r>
              <a:rPr lang="en-US" sz="2800" dirty="0" smtClean="0"/>
              <a:t>Exploitation of the intern was to be avoided</a:t>
            </a:r>
          </a:p>
          <a:p>
            <a:pPr marL="800100" lvl="2" indent="0">
              <a:buNone/>
            </a:pPr>
            <a:r>
              <a:rPr lang="en-US" dirty="0" smtClean="0"/>
              <a:t>“Prolonged routine work dulls the imagination”</a:t>
            </a:r>
          </a:p>
          <a:p>
            <a:pPr marL="514350" indent="-514350">
              <a:buFont typeface="+mj-lt"/>
              <a:buAutoNum type="arabicPeriod"/>
            </a:pPr>
            <a:r>
              <a:rPr lang="en-US" sz="2800" dirty="0" smtClean="0"/>
              <a:t>Exposure to basic science </a:t>
            </a:r>
          </a:p>
          <a:p>
            <a:pPr marL="0" indent="0">
              <a:buNone/>
            </a:pPr>
            <a:r>
              <a:rPr lang="en-US" sz="2800" dirty="0"/>
              <a:t> </a:t>
            </a:r>
            <a:r>
              <a:rPr lang="en-US" sz="2800" dirty="0" smtClean="0"/>
              <a:t>        </a:t>
            </a:r>
            <a:r>
              <a:rPr lang="en-US" sz="2400" dirty="0" smtClean="0"/>
              <a:t>“Others desiring to attain excellence as practitioners of</a:t>
            </a:r>
          </a:p>
          <a:p>
            <a:pPr marL="400050" lvl="1" indent="0">
              <a:buNone/>
            </a:pPr>
            <a:r>
              <a:rPr lang="en-US" sz="2400" dirty="0"/>
              <a:t> </a:t>
            </a:r>
            <a:r>
              <a:rPr lang="en-US" sz="2400" dirty="0" smtClean="0"/>
              <a:t>     surgery will not be required to do penance in experimental</a:t>
            </a:r>
          </a:p>
          <a:p>
            <a:pPr marL="400050" lvl="1" indent="0">
              <a:buNone/>
            </a:pPr>
            <a:r>
              <a:rPr lang="en-US" sz="2400" dirty="0"/>
              <a:t> </a:t>
            </a:r>
            <a:r>
              <a:rPr lang="en-US" sz="2400" dirty="0" smtClean="0"/>
              <a:t>     laboratories in order to secure advanced clinical training”</a:t>
            </a:r>
          </a:p>
          <a:p>
            <a:pPr marL="0" indent="0">
              <a:buNone/>
            </a:pPr>
            <a:r>
              <a:rPr lang="en-US" sz="2800" dirty="0" smtClean="0"/>
              <a:t>3.   Flexibility was to be sought</a:t>
            </a:r>
          </a:p>
          <a:p>
            <a:pPr marL="0" indent="0">
              <a:buNone/>
            </a:pPr>
            <a:r>
              <a:rPr lang="en-US" sz="2800" dirty="0" smtClean="0"/>
              <a:t>         </a:t>
            </a:r>
            <a:r>
              <a:rPr lang="en-US" sz="2400" dirty="0" smtClean="0"/>
              <a:t>“A frozen five-year curriculum . . . is unthinkable as it allows</a:t>
            </a:r>
          </a:p>
          <a:p>
            <a:pPr marL="0" indent="0">
              <a:buNone/>
            </a:pPr>
            <a:r>
              <a:rPr lang="en-US" sz="2400" dirty="0"/>
              <a:t> </a:t>
            </a:r>
            <a:r>
              <a:rPr lang="en-US" sz="2400" dirty="0" smtClean="0"/>
              <a:t>          no latitude for the development of individual interests and</a:t>
            </a:r>
          </a:p>
          <a:p>
            <a:pPr marL="0" indent="0">
              <a:buNone/>
            </a:pPr>
            <a:r>
              <a:rPr lang="en-US" sz="2400" dirty="0"/>
              <a:t> </a:t>
            </a:r>
            <a:r>
              <a:rPr lang="en-US" sz="2400" dirty="0" smtClean="0"/>
              <a:t>          proficiencies”</a:t>
            </a:r>
          </a:p>
        </p:txBody>
      </p:sp>
      <p:sp>
        <p:nvSpPr>
          <p:cNvPr id="5" name="Rectangle 4"/>
          <p:cNvSpPr/>
          <p:nvPr/>
        </p:nvSpPr>
        <p:spPr>
          <a:xfrm>
            <a:off x="2192621" y="6142506"/>
            <a:ext cx="7649375" cy="584776"/>
          </a:xfrm>
          <a:prstGeom prst="rect">
            <a:avLst/>
          </a:prstGeom>
        </p:spPr>
        <p:txBody>
          <a:bodyPr wrap="square">
            <a:spAutoFit/>
          </a:bodyPr>
          <a:lstStyle/>
          <a:p>
            <a:r>
              <a:rPr lang="en-US" sz="1600" dirty="0"/>
              <a:t>Churchill ED. </a:t>
            </a:r>
            <a:r>
              <a:rPr lang="en-US" sz="1600" i="1" dirty="0"/>
              <a:t>Graduate training at the Massachusetts General Hospital:</a:t>
            </a:r>
          </a:p>
          <a:p>
            <a:r>
              <a:rPr lang="en-US" sz="1600" i="1" dirty="0"/>
              <a:t>a report to the trustees from the general executive committee. </a:t>
            </a:r>
            <a:r>
              <a:rPr lang="en-US" sz="1600" dirty="0"/>
              <a:t>Boston; 1939.</a:t>
            </a:r>
          </a:p>
        </p:txBody>
      </p:sp>
    </p:spTree>
    <p:extLst>
      <p:ext uri="{BB962C8B-B14F-4D97-AF65-F5344CB8AC3E}">
        <p14:creationId xmlns:p14="http://schemas.microsoft.com/office/powerpoint/2010/main" val="3295120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The Halsted Society</a:t>
            </a:r>
            <a:endParaRPr lang="en-US" sz="3600" dirty="0"/>
          </a:p>
        </p:txBody>
      </p:sp>
      <p:sp>
        <p:nvSpPr>
          <p:cNvPr id="3" name="Content Placeholder 2"/>
          <p:cNvSpPr>
            <a:spLocks noGrp="1"/>
          </p:cNvSpPr>
          <p:nvPr>
            <p:ph idx="4294967295"/>
          </p:nvPr>
        </p:nvSpPr>
        <p:spPr>
          <a:xfrm>
            <a:off x="584200" y="1634067"/>
            <a:ext cx="8229600" cy="4525963"/>
          </a:xfrm>
        </p:spPr>
        <p:txBody>
          <a:bodyPr>
            <a:normAutofit/>
          </a:bodyPr>
          <a:lstStyle/>
          <a:p>
            <a:pPr marL="0" indent="0">
              <a:buNone/>
            </a:pPr>
            <a:r>
              <a:rPr lang="en-US" sz="2800" i="1" dirty="0" smtClean="0"/>
              <a:t>“I would like to say that the real success of the organization depends entirely upon its membership . . . Three or four dead weights or one real second-rater and the club will be no better than the American Medical Association.”</a:t>
            </a:r>
            <a:endParaRPr lang="en-US" sz="2800" i="1" dirty="0"/>
          </a:p>
        </p:txBody>
      </p:sp>
      <p:sp>
        <p:nvSpPr>
          <p:cNvPr id="4" name="TextBox 3"/>
          <p:cNvSpPr txBox="1"/>
          <p:nvPr/>
        </p:nvSpPr>
        <p:spPr>
          <a:xfrm>
            <a:off x="1693333" y="4035777"/>
            <a:ext cx="6993467" cy="707886"/>
          </a:xfrm>
          <a:prstGeom prst="rect">
            <a:avLst/>
          </a:prstGeom>
          <a:noFill/>
        </p:spPr>
        <p:txBody>
          <a:bodyPr wrap="square" rtlCol="0">
            <a:spAutoFit/>
          </a:bodyPr>
          <a:lstStyle/>
          <a:p>
            <a:r>
              <a:rPr lang="en-US" sz="2000" dirty="0" smtClean="0"/>
              <a:t>-- Letter from Dr. Harry Murray to Dr. </a:t>
            </a:r>
            <a:r>
              <a:rPr lang="en-US" sz="2000" dirty="0"/>
              <a:t>P</a:t>
            </a:r>
            <a:r>
              <a:rPr lang="en-US" sz="2000" dirty="0" smtClean="0"/>
              <a:t>ercival Bailey, two    founding members of the Halsted Society</a:t>
            </a:r>
            <a:endParaRPr lang="en-US" sz="2000" dirty="0"/>
          </a:p>
        </p:txBody>
      </p:sp>
    </p:spTree>
    <p:extLst>
      <p:ext uri="{BB962C8B-B14F-4D97-AF65-F5344CB8AC3E}">
        <p14:creationId xmlns:p14="http://schemas.microsoft.com/office/powerpoint/2010/main" val="36413596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83570"/>
          </a:xfrm>
        </p:spPr>
        <p:txBody>
          <a:bodyPr>
            <a:noAutofit/>
          </a:bodyPr>
          <a:lstStyle/>
          <a:p>
            <a:r>
              <a:rPr lang="en-US" sz="4000" dirty="0" smtClean="0"/>
              <a:t>Churchill’s Principles of Training</a:t>
            </a:r>
            <a:endParaRPr lang="en-US" sz="4000" dirty="0"/>
          </a:p>
        </p:txBody>
      </p:sp>
      <p:sp>
        <p:nvSpPr>
          <p:cNvPr id="4" name="Content Placeholder 3"/>
          <p:cNvSpPr>
            <a:spLocks noGrp="1"/>
          </p:cNvSpPr>
          <p:nvPr>
            <p:ph idx="1"/>
          </p:nvPr>
        </p:nvSpPr>
        <p:spPr>
          <a:xfrm>
            <a:off x="667533" y="1431689"/>
            <a:ext cx="8166463" cy="4803481"/>
          </a:xfrm>
        </p:spPr>
        <p:txBody>
          <a:bodyPr>
            <a:normAutofit/>
          </a:bodyPr>
          <a:lstStyle/>
          <a:p>
            <a:pPr marL="514350" indent="-514350">
              <a:buAutoNum type="arabicPeriod" startAt="4"/>
            </a:pPr>
            <a:r>
              <a:rPr lang="en-US" sz="2800" dirty="0" smtClean="0"/>
              <a:t>A devoted surgical staff</a:t>
            </a:r>
          </a:p>
          <a:p>
            <a:pPr marL="0" indent="0">
              <a:buNone/>
            </a:pPr>
            <a:r>
              <a:rPr lang="en-US" sz="2400" dirty="0"/>
              <a:t> </a:t>
            </a:r>
            <a:r>
              <a:rPr lang="en-US" sz="2400" dirty="0" smtClean="0"/>
              <a:t>     Staff appointments were to be “held by mature and well-        qualified surgeons, willing to devote time and effort to the training of residents”</a:t>
            </a:r>
            <a:endParaRPr lang="en-US" sz="2800" dirty="0" smtClean="0"/>
          </a:p>
          <a:p>
            <a:pPr marL="0" indent="0">
              <a:buNone/>
            </a:pPr>
            <a:endParaRPr lang="en-US" sz="2800" dirty="0" smtClean="0"/>
          </a:p>
          <a:p>
            <a:pPr marL="0" indent="0">
              <a:buNone/>
            </a:pPr>
            <a:r>
              <a:rPr lang="en-US" sz="2800" dirty="0" smtClean="0"/>
              <a:t>5.   Graded </a:t>
            </a:r>
            <a:r>
              <a:rPr lang="en-US" sz="2800" dirty="0"/>
              <a:t>responsibility</a:t>
            </a:r>
          </a:p>
          <a:p>
            <a:pPr marL="0" indent="0">
              <a:buNone/>
            </a:pPr>
            <a:r>
              <a:rPr lang="en-US" sz="2400" dirty="0" smtClean="0"/>
              <a:t>	Responsibility of the trainee must be increased “as the individual proves himself competent to take it on his shoulders”</a:t>
            </a:r>
            <a:endParaRPr lang="en-US" sz="2400" dirty="0"/>
          </a:p>
        </p:txBody>
      </p:sp>
      <p:sp>
        <p:nvSpPr>
          <p:cNvPr id="2" name="Rectangle 1"/>
          <p:cNvSpPr/>
          <p:nvPr/>
        </p:nvSpPr>
        <p:spPr>
          <a:xfrm>
            <a:off x="2231374" y="5942782"/>
            <a:ext cx="7248785" cy="584776"/>
          </a:xfrm>
          <a:prstGeom prst="rect">
            <a:avLst/>
          </a:prstGeom>
        </p:spPr>
        <p:txBody>
          <a:bodyPr wrap="square">
            <a:spAutoFit/>
          </a:bodyPr>
          <a:lstStyle/>
          <a:p>
            <a:r>
              <a:rPr lang="en-US" sz="1600" dirty="0"/>
              <a:t>Churchill ED. </a:t>
            </a:r>
            <a:r>
              <a:rPr lang="en-US" sz="1600" i="1" dirty="0"/>
              <a:t>Graduate training at the Massachusetts General Hospital:</a:t>
            </a:r>
          </a:p>
          <a:p>
            <a:r>
              <a:rPr lang="en-US" sz="1600" i="1" dirty="0"/>
              <a:t>a report to the trustees from the general executive committee. </a:t>
            </a:r>
            <a:r>
              <a:rPr lang="en-US" sz="1600" dirty="0"/>
              <a:t>Boston; 1939.</a:t>
            </a:r>
          </a:p>
        </p:txBody>
      </p:sp>
    </p:spTree>
    <p:extLst>
      <p:ext uri="{BB962C8B-B14F-4D97-AF65-F5344CB8AC3E}">
        <p14:creationId xmlns:p14="http://schemas.microsoft.com/office/powerpoint/2010/main" val="714645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51009"/>
          </a:xfrm>
        </p:spPr>
        <p:txBody>
          <a:bodyPr>
            <a:noAutofit/>
          </a:bodyPr>
          <a:lstStyle/>
          <a:p>
            <a:r>
              <a:rPr lang="en-US" sz="4000" dirty="0" smtClean="0"/>
              <a:t>Churchill’s Principles of Training</a:t>
            </a:r>
            <a:endParaRPr lang="en-US" sz="4000" dirty="0"/>
          </a:p>
        </p:txBody>
      </p:sp>
      <p:sp>
        <p:nvSpPr>
          <p:cNvPr id="4" name="Content Placeholder 3"/>
          <p:cNvSpPr>
            <a:spLocks noGrp="1"/>
          </p:cNvSpPr>
          <p:nvPr>
            <p:ph idx="1"/>
          </p:nvPr>
        </p:nvSpPr>
        <p:spPr>
          <a:xfrm>
            <a:off x="457200" y="1255535"/>
            <a:ext cx="8280432" cy="4606151"/>
          </a:xfrm>
        </p:spPr>
        <p:txBody>
          <a:bodyPr>
            <a:normAutofit/>
          </a:bodyPr>
          <a:lstStyle/>
          <a:p>
            <a:pPr marL="514350" indent="-514350">
              <a:buAutoNum type="arabicPeriod" startAt="6"/>
            </a:pPr>
            <a:r>
              <a:rPr lang="en-US" sz="2800" dirty="0" smtClean="0"/>
              <a:t>Advisory board for surgical education</a:t>
            </a:r>
          </a:p>
          <a:p>
            <a:pPr marL="0" indent="0">
              <a:buNone/>
            </a:pPr>
            <a:r>
              <a:rPr lang="en-US" sz="2800" dirty="0"/>
              <a:t> </a:t>
            </a:r>
            <a:r>
              <a:rPr lang="en-US" sz="2800" dirty="0" smtClean="0"/>
              <a:t>     </a:t>
            </a:r>
            <a:r>
              <a:rPr lang="en-US" sz="2400" dirty="0" smtClean="0"/>
              <a:t>To avoid “cumulative warping of the structure of the educational program” by “a series of minor changes, each judged in what is immediately expedient for  . . . the convenience of the administrative or professional staff”</a:t>
            </a:r>
            <a:r>
              <a:rPr lang="en-US" sz="2400" baseline="30000" dirty="0" smtClean="0"/>
              <a:t>1</a:t>
            </a:r>
            <a:endParaRPr lang="en-US" sz="2400" dirty="0"/>
          </a:p>
          <a:p>
            <a:pPr marL="514350" indent="-514350">
              <a:buAutoNum type="arabicPeriod" startAt="7"/>
            </a:pPr>
            <a:r>
              <a:rPr lang="en-US" sz="2800" dirty="0" smtClean="0"/>
              <a:t>Autonomy</a:t>
            </a:r>
          </a:p>
          <a:p>
            <a:pPr marL="0" indent="0">
              <a:buNone/>
            </a:pPr>
            <a:r>
              <a:rPr lang="en-US" sz="2800" dirty="0"/>
              <a:t> </a:t>
            </a:r>
            <a:r>
              <a:rPr lang="en-US" sz="2800" dirty="0" smtClean="0"/>
              <a:t>    </a:t>
            </a:r>
            <a:r>
              <a:rPr lang="en-US" sz="2400" dirty="0" smtClean="0"/>
              <a:t> “He gave his residents great responsibility, particularly in the operating room.  In his opinion, the visiting surgeons should serve as consultants and called by residents only at the residents’ option”</a:t>
            </a:r>
            <a:r>
              <a:rPr lang="en-US" sz="2400" baseline="30000" dirty="0" smtClean="0"/>
              <a:t>2</a:t>
            </a:r>
          </a:p>
        </p:txBody>
      </p:sp>
      <p:sp>
        <p:nvSpPr>
          <p:cNvPr id="2" name="Rectangle 1"/>
          <p:cNvSpPr/>
          <p:nvPr/>
        </p:nvSpPr>
        <p:spPr>
          <a:xfrm>
            <a:off x="1895215" y="5491134"/>
            <a:ext cx="7248785" cy="1241365"/>
          </a:xfrm>
          <a:prstGeom prst="rect">
            <a:avLst/>
          </a:prstGeom>
        </p:spPr>
        <p:txBody>
          <a:bodyPr wrap="square">
            <a:spAutoFit/>
          </a:bodyPr>
          <a:lstStyle/>
          <a:p>
            <a:r>
              <a:rPr lang="en-US" sz="1600" baseline="30000" dirty="0" smtClean="0"/>
              <a:t>1</a:t>
            </a:r>
            <a:r>
              <a:rPr lang="en-US" sz="1600" dirty="0" smtClean="0"/>
              <a:t>Churchill </a:t>
            </a:r>
            <a:r>
              <a:rPr lang="en-US" sz="1600" dirty="0"/>
              <a:t>ED. </a:t>
            </a:r>
            <a:r>
              <a:rPr lang="en-US" sz="1600" i="1" dirty="0"/>
              <a:t>Graduate training at the Massachusetts General Hospital:</a:t>
            </a:r>
          </a:p>
          <a:p>
            <a:r>
              <a:rPr lang="en-US" sz="1600" i="1" dirty="0" smtClean="0"/>
              <a:t> a </a:t>
            </a:r>
            <a:r>
              <a:rPr lang="en-US" sz="1600" i="1" dirty="0"/>
              <a:t>report to the trustees from the general executive committee. </a:t>
            </a:r>
            <a:r>
              <a:rPr lang="en-US" sz="1600" dirty="0"/>
              <a:t>Boston; 1939</a:t>
            </a:r>
            <a:r>
              <a:rPr lang="en-US" sz="1600" dirty="0" smtClean="0"/>
              <a:t>.</a:t>
            </a:r>
          </a:p>
          <a:p>
            <a:endParaRPr lang="en-US" sz="1600" baseline="30000" dirty="0" smtClean="0"/>
          </a:p>
          <a:p>
            <a:r>
              <a:rPr lang="en-US" sz="1600" baseline="30000" dirty="0" smtClean="0"/>
              <a:t>2</a:t>
            </a:r>
            <a:r>
              <a:rPr lang="en-US" sz="1600" dirty="0" smtClean="0"/>
              <a:t>Welch CE.  In:  </a:t>
            </a:r>
            <a:r>
              <a:rPr lang="en-US" sz="1600" i="1" dirty="0" smtClean="0"/>
              <a:t>A Twentieth-Century Surgeon: My Life at the Massachusetts General      Hospital.</a:t>
            </a:r>
            <a:r>
              <a:rPr lang="en-US" sz="1600" dirty="0" smtClean="0"/>
              <a:t> Boston, 1992.</a:t>
            </a:r>
            <a:endParaRPr lang="en-US" sz="1600" dirty="0"/>
          </a:p>
        </p:txBody>
      </p:sp>
    </p:spTree>
    <p:extLst>
      <p:ext uri="{BB962C8B-B14F-4D97-AF65-F5344CB8AC3E}">
        <p14:creationId xmlns:p14="http://schemas.microsoft.com/office/powerpoint/2010/main" val="2825373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Consequences of the “Churchill Plan”</a:t>
            </a:r>
            <a:endParaRPr lang="en-US" sz="4000" dirty="0"/>
          </a:p>
        </p:txBody>
      </p:sp>
      <p:sp>
        <p:nvSpPr>
          <p:cNvPr id="3" name="Content Placeholder 2"/>
          <p:cNvSpPr>
            <a:spLocks noGrp="1"/>
          </p:cNvSpPr>
          <p:nvPr>
            <p:ph idx="1"/>
          </p:nvPr>
        </p:nvSpPr>
        <p:spPr>
          <a:xfrm>
            <a:off x="242783" y="1600200"/>
            <a:ext cx="8702790" cy="4525963"/>
          </a:xfrm>
        </p:spPr>
        <p:txBody>
          <a:bodyPr>
            <a:normAutofit/>
          </a:bodyPr>
          <a:lstStyle/>
          <a:p>
            <a:pPr marL="514350" indent="-514350">
              <a:buFont typeface="+mj-lt"/>
              <a:buAutoNum type="arabicPeriod"/>
            </a:pPr>
            <a:r>
              <a:rPr lang="en-US" sz="2800" dirty="0" smtClean="0"/>
              <a:t>Succeeded in giving complete training to superior surgeons</a:t>
            </a:r>
          </a:p>
          <a:p>
            <a:pPr marL="514350" indent="-514350">
              <a:buFont typeface="+mj-lt"/>
              <a:buAutoNum type="arabicPeriod"/>
            </a:pPr>
            <a:endParaRPr lang="en-US" sz="2800" dirty="0"/>
          </a:p>
          <a:p>
            <a:pPr marL="514350" indent="-514350">
              <a:buFont typeface="+mj-lt"/>
              <a:buAutoNum type="arabicPeriod"/>
            </a:pPr>
            <a:r>
              <a:rPr lang="en-US" sz="2800" dirty="0" smtClean="0"/>
              <a:t>Eliminated the human wastefulness of the pyramidal system</a:t>
            </a:r>
          </a:p>
          <a:p>
            <a:pPr marL="0" indent="0">
              <a:buNone/>
            </a:pPr>
            <a:r>
              <a:rPr lang="en-US" sz="2800" dirty="0"/>
              <a:t> </a:t>
            </a:r>
            <a:r>
              <a:rPr lang="en-US" sz="2800" dirty="0" smtClean="0"/>
              <a:t>     </a:t>
            </a:r>
            <a:r>
              <a:rPr lang="en-US" sz="2400" i="1" dirty="0" smtClean="0"/>
              <a:t>“Half a surgical training is about as useful as half a billiard ball”</a:t>
            </a:r>
          </a:p>
          <a:p>
            <a:pPr marL="0" indent="0">
              <a:buNone/>
            </a:pPr>
            <a:endParaRPr lang="en-US" sz="2400" i="1" dirty="0"/>
          </a:p>
          <a:p>
            <a:pPr marL="0" indent="0">
              <a:buNone/>
            </a:pPr>
            <a:r>
              <a:rPr lang="en-US" sz="2800" dirty="0" smtClean="0"/>
              <a:t>3.   Responded to the nation’s surgical needs after WWII</a:t>
            </a:r>
            <a:endParaRPr lang="en-US" sz="2800" dirty="0"/>
          </a:p>
        </p:txBody>
      </p:sp>
      <p:sp>
        <p:nvSpPr>
          <p:cNvPr id="4" name="TextBox 3"/>
          <p:cNvSpPr txBox="1"/>
          <p:nvPr/>
        </p:nvSpPr>
        <p:spPr>
          <a:xfrm>
            <a:off x="5091413" y="6126163"/>
            <a:ext cx="4052587" cy="369332"/>
          </a:xfrm>
          <a:prstGeom prst="rect">
            <a:avLst/>
          </a:prstGeom>
          <a:noFill/>
        </p:spPr>
        <p:txBody>
          <a:bodyPr wrap="square" rtlCol="0">
            <a:spAutoFit/>
          </a:bodyPr>
          <a:lstStyle/>
          <a:p>
            <a:r>
              <a:rPr lang="en-US" dirty="0" err="1" smtClean="0"/>
              <a:t>Grillo</a:t>
            </a:r>
            <a:r>
              <a:rPr lang="en-US" dirty="0" smtClean="0"/>
              <a:t> HC. </a:t>
            </a:r>
            <a:r>
              <a:rPr lang="en-US" i="1" dirty="0" smtClean="0"/>
              <a:t>Surgery</a:t>
            </a:r>
            <a:r>
              <a:rPr lang="en-US" dirty="0" smtClean="0"/>
              <a:t> 1999;136:947-952.</a:t>
            </a:r>
            <a:endParaRPr lang="en-US" dirty="0"/>
          </a:p>
        </p:txBody>
      </p:sp>
    </p:spTree>
    <p:extLst>
      <p:ext uri="{BB962C8B-B14F-4D97-AF65-F5344CB8AC3E}">
        <p14:creationId xmlns:p14="http://schemas.microsoft.com/office/powerpoint/2010/main" val="3304842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7531"/>
          </a:xfrm>
        </p:spPr>
        <p:txBody>
          <a:bodyPr>
            <a:normAutofit/>
          </a:bodyPr>
          <a:lstStyle/>
          <a:p>
            <a:r>
              <a:rPr lang="en-US" sz="4000" dirty="0" smtClean="0"/>
              <a:t>Consequences of the Churchill Plan</a:t>
            </a:r>
            <a:endParaRPr lang="en-US" sz="4000" dirty="0"/>
          </a:p>
        </p:txBody>
      </p:sp>
      <p:sp>
        <p:nvSpPr>
          <p:cNvPr id="3" name="Content Placeholder 2"/>
          <p:cNvSpPr>
            <a:spLocks noGrp="1"/>
          </p:cNvSpPr>
          <p:nvPr>
            <p:ph idx="1"/>
          </p:nvPr>
        </p:nvSpPr>
        <p:spPr>
          <a:xfrm>
            <a:off x="457200" y="1343131"/>
            <a:ext cx="8481248" cy="4836711"/>
          </a:xfrm>
        </p:spPr>
        <p:txBody>
          <a:bodyPr>
            <a:normAutofit fontScale="92500" lnSpcReduction="20000"/>
          </a:bodyPr>
          <a:lstStyle/>
          <a:p>
            <a:r>
              <a:rPr lang="en-US" sz="2800" dirty="0" smtClean="0"/>
              <a:t>Churchill was not one of the original members of the ABS founded in 1937</a:t>
            </a:r>
          </a:p>
          <a:p>
            <a:endParaRPr lang="en-US" sz="2800" dirty="0" smtClean="0"/>
          </a:p>
          <a:p>
            <a:r>
              <a:rPr lang="en-US" sz="2800" dirty="0" smtClean="0"/>
              <a:t>Close friendship with Evarts Graham meant that many of his ideas were incorporated into the planning of the ABS</a:t>
            </a:r>
          </a:p>
          <a:p>
            <a:pPr marL="0" indent="0">
              <a:buNone/>
            </a:pPr>
            <a:endParaRPr lang="en-US" sz="2800" dirty="0" smtClean="0"/>
          </a:p>
          <a:p>
            <a:r>
              <a:rPr lang="en-US" sz="2800" dirty="0" smtClean="0"/>
              <a:t>The Halsted system had revolutionized surgical education 50 years previously, but surgical and societal needs were now better met by the rectangular model</a:t>
            </a:r>
          </a:p>
          <a:p>
            <a:pPr marL="0" indent="0">
              <a:buNone/>
            </a:pPr>
            <a:endParaRPr lang="en-US" sz="2800" dirty="0" smtClean="0"/>
          </a:p>
          <a:p>
            <a:r>
              <a:rPr lang="en-US" sz="2800" dirty="0" smtClean="0"/>
              <a:t>The pyramidal system was soon abandoned by most programs in favor of the rectangular model, which is the model for all residency programs today</a:t>
            </a:r>
            <a:endParaRPr lang="en-US" sz="2800" dirty="0"/>
          </a:p>
        </p:txBody>
      </p:sp>
      <p:sp>
        <p:nvSpPr>
          <p:cNvPr id="4" name="TextBox 3"/>
          <p:cNvSpPr txBox="1"/>
          <p:nvPr/>
        </p:nvSpPr>
        <p:spPr>
          <a:xfrm>
            <a:off x="5091413" y="6179842"/>
            <a:ext cx="4052587" cy="369332"/>
          </a:xfrm>
          <a:prstGeom prst="rect">
            <a:avLst/>
          </a:prstGeom>
          <a:noFill/>
        </p:spPr>
        <p:txBody>
          <a:bodyPr wrap="square" rtlCol="0">
            <a:spAutoFit/>
          </a:bodyPr>
          <a:lstStyle/>
          <a:p>
            <a:r>
              <a:rPr lang="en-US" dirty="0" err="1" smtClean="0"/>
              <a:t>Grillo</a:t>
            </a:r>
            <a:r>
              <a:rPr lang="en-US" dirty="0" smtClean="0"/>
              <a:t> HC. </a:t>
            </a:r>
            <a:r>
              <a:rPr lang="en-US" i="1" dirty="0" smtClean="0"/>
              <a:t>Surgery</a:t>
            </a:r>
            <a:r>
              <a:rPr lang="en-US" dirty="0" smtClean="0"/>
              <a:t> 1999;136:947-952.</a:t>
            </a:r>
            <a:endParaRPr lang="en-US" dirty="0"/>
          </a:p>
        </p:txBody>
      </p:sp>
    </p:spTree>
    <p:extLst>
      <p:ext uri="{BB962C8B-B14F-4D97-AF65-F5344CB8AC3E}">
        <p14:creationId xmlns:p14="http://schemas.microsoft.com/office/powerpoint/2010/main" val="591581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110" y="146522"/>
            <a:ext cx="6818357" cy="5113768"/>
          </a:xfrm>
          <a:prstGeom prst="rect">
            <a:avLst/>
          </a:prstGeom>
        </p:spPr>
      </p:pic>
      <p:pic>
        <p:nvPicPr>
          <p:cNvPr id="4" name="Picture 3" descr="IMG_134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2668" y="5037517"/>
            <a:ext cx="3268132" cy="1685016"/>
          </a:xfrm>
          <a:prstGeom prst="rect">
            <a:avLst/>
          </a:prstGeom>
        </p:spPr>
      </p:pic>
    </p:spTree>
    <p:extLst>
      <p:ext uri="{BB962C8B-B14F-4D97-AF65-F5344CB8AC3E}">
        <p14:creationId xmlns:p14="http://schemas.microsoft.com/office/powerpoint/2010/main" val="3106211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68929" y="338666"/>
            <a:ext cx="4406446" cy="6138333"/>
          </a:xfrm>
          <a:prstGeom prst="rect">
            <a:avLst/>
          </a:prstGeom>
        </p:spPr>
      </p:pic>
      <p:sp>
        <p:nvSpPr>
          <p:cNvPr id="13" name="TextBox 12"/>
          <p:cNvSpPr txBox="1"/>
          <p:nvPr/>
        </p:nvSpPr>
        <p:spPr>
          <a:xfrm>
            <a:off x="5202890" y="6476999"/>
            <a:ext cx="3662819" cy="369332"/>
          </a:xfrm>
          <a:prstGeom prst="rect">
            <a:avLst/>
          </a:prstGeom>
          <a:noFill/>
        </p:spPr>
        <p:txBody>
          <a:bodyPr wrap="none" rtlCol="0">
            <a:spAutoFit/>
          </a:bodyPr>
          <a:lstStyle/>
          <a:p>
            <a:r>
              <a:rPr lang="en-US" dirty="0" err="1" smtClean="0"/>
              <a:t>Grillo</a:t>
            </a:r>
            <a:r>
              <a:rPr lang="en-US" dirty="0" smtClean="0"/>
              <a:t> HC. </a:t>
            </a:r>
            <a:r>
              <a:rPr lang="en-US" i="1" dirty="0" smtClean="0"/>
              <a:t>Surgery</a:t>
            </a:r>
            <a:r>
              <a:rPr lang="en-US" dirty="0" smtClean="0"/>
              <a:t> 2004;136:947-952.</a:t>
            </a:r>
            <a:endParaRPr lang="en-US" dirty="0"/>
          </a:p>
        </p:txBody>
      </p:sp>
    </p:spTree>
    <p:extLst>
      <p:ext uri="{BB962C8B-B14F-4D97-AF65-F5344CB8AC3E}">
        <p14:creationId xmlns:p14="http://schemas.microsoft.com/office/powerpoint/2010/main" val="15301907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9714"/>
          </a:xfrm>
        </p:spPr>
        <p:txBody>
          <a:bodyPr>
            <a:normAutofit fontScale="90000"/>
          </a:bodyPr>
          <a:lstStyle/>
          <a:p>
            <a:r>
              <a:rPr lang="en-US" sz="4000" dirty="0" smtClean="0"/>
              <a:t>Chenoa, Illinois</a:t>
            </a:r>
            <a:endParaRPr lang="en-US" sz="4000" dirty="0"/>
          </a:p>
        </p:txBody>
      </p:sp>
      <p:pic>
        <p:nvPicPr>
          <p:cNvPr id="4" name="Content Placeholder 3" descr="Chenoa 1867.jpg"/>
          <p:cNvPicPr>
            <a:picLocks noGrp="1" noChangeAspect="1"/>
          </p:cNvPicPr>
          <p:nvPr>
            <p:ph idx="1"/>
          </p:nvPr>
        </p:nvPicPr>
        <p:blipFill>
          <a:blip r:embed="rId3">
            <a:extLst>
              <a:ext uri="{28A0092B-C50C-407E-A947-70E740481C1C}">
                <a14:useLocalDpi xmlns:a14="http://schemas.microsoft.com/office/drawing/2010/main" val="0"/>
              </a:ext>
            </a:extLst>
          </a:blip>
          <a:srcRect t="12202" b="12202"/>
          <a:stretch>
            <a:fillRect/>
          </a:stretch>
        </p:blipFill>
        <p:spPr>
          <a:xfrm>
            <a:off x="136038" y="1081855"/>
            <a:ext cx="4881711" cy="2684753"/>
          </a:xfrm>
        </p:spPr>
      </p:pic>
      <p:pic>
        <p:nvPicPr>
          <p:cNvPr id="5" name="Picture 4" descr="Chenoa I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7749" y="2204488"/>
            <a:ext cx="3957183" cy="3366418"/>
          </a:xfrm>
          <a:prstGeom prst="rect">
            <a:avLst/>
          </a:prstGeom>
        </p:spPr>
      </p:pic>
      <p:pic>
        <p:nvPicPr>
          <p:cNvPr id="6" name="Picture 5" descr="Present Day Cheno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871327"/>
            <a:ext cx="4287206" cy="2855279"/>
          </a:xfrm>
          <a:prstGeom prst="rect">
            <a:avLst/>
          </a:prstGeom>
        </p:spPr>
      </p:pic>
    </p:spTree>
    <p:extLst>
      <p:ext uri="{BB962C8B-B14F-4D97-AF65-F5344CB8AC3E}">
        <p14:creationId xmlns:p14="http://schemas.microsoft.com/office/powerpoint/2010/main" val="3697391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4362"/>
          </a:xfrm>
        </p:spPr>
        <p:txBody>
          <a:bodyPr>
            <a:normAutofit fontScale="90000"/>
          </a:bodyPr>
          <a:lstStyle/>
          <a:p>
            <a:r>
              <a:rPr lang="en-US" sz="4000" dirty="0" smtClean="0"/>
              <a:t>Northwestern University 1912 – 1917</a:t>
            </a:r>
            <a:endParaRPr lang="en-US" sz="4000" dirty="0"/>
          </a:p>
        </p:txBody>
      </p:sp>
      <p:pic>
        <p:nvPicPr>
          <p:cNvPr id="4" name="Picture 3" descr="Northwestern_Ar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4222" y="1246894"/>
            <a:ext cx="4180728" cy="2788884"/>
          </a:xfrm>
          <a:prstGeom prst="rect">
            <a:avLst/>
          </a:prstGeom>
        </p:spPr>
      </p:pic>
      <p:pic>
        <p:nvPicPr>
          <p:cNvPr id="5" name="Picture 4" descr="NU_University_Hall_187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667" y="3185019"/>
            <a:ext cx="4487333" cy="3163570"/>
          </a:xfrm>
          <a:prstGeom prst="rect">
            <a:avLst/>
          </a:prstGeom>
        </p:spPr>
      </p:pic>
    </p:spTree>
    <p:extLst>
      <p:ext uri="{BB962C8B-B14F-4D97-AF65-F5344CB8AC3E}">
        <p14:creationId xmlns:p14="http://schemas.microsoft.com/office/powerpoint/2010/main" val="8119758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9844" y="274638"/>
            <a:ext cx="3956956" cy="528321"/>
          </a:xfrm>
        </p:spPr>
        <p:txBody>
          <a:bodyPr>
            <a:normAutofit fontScale="90000"/>
          </a:bodyPr>
          <a:lstStyle/>
          <a:p>
            <a:r>
              <a:rPr lang="en-US" dirty="0" smtClean="0"/>
              <a:t>HMS 1917 – 1920 </a:t>
            </a:r>
            <a:endParaRPr lang="en-US" dirty="0"/>
          </a:p>
        </p:txBody>
      </p:sp>
      <p:pic>
        <p:nvPicPr>
          <p:cNvPr id="3" name="Picture 2" descr="HMS Class of 1920 Reunion pho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4833" y="1089341"/>
            <a:ext cx="4472549" cy="3538905"/>
          </a:xfrm>
          <a:prstGeom prst="rect">
            <a:avLst/>
          </a:prstGeom>
        </p:spPr>
      </p:pic>
      <p:pic>
        <p:nvPicPr>
          <p:cNvPr id="4" name="Picture 3" descr="1920_harvard-medical-school_boston-M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234" y="274638"/>
            <a:ext cx="4208215" cy="2735665"/>
          </a:xfrm>
          <a:prstGeom prst="rect">
            <a:avLst/>
          </a:prstGeom>
        </p:spPr>
      </p:pic>
      <p:pic>
        <p:nvPicPr>
          <p:cNvPr id="5" name="Picture 4" descr="Cushing Ulmann photo 1920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234" y="3010303"/>
            <a:ext cx="2715680" cy="3636788"/>
          </a:xfrm>
          <a:prstGeom prst="rect">
            <a:avLst/>
          </a:prstGeom>
        </p:spPr>
      </p:pic>
      <p:pic>
        <p:nvPicPr>
          <p:cNvPr id="6" name="Picture 5" descr="PBBH circa 192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9932" y="4757990"/>
            <a:ext cx="6234068" cy="1721347"/>
          </a:xfrm>
          <a:prstGeom prst="rect">
            <a:avLst/>
          </a:prstGeom>
        </p:spPr>
      </p:pic>
    </p:spTree>
    <p:extLst>
      <p:ext uri="{BB962C8B-B14F-4D97-AF65-F5344CB8AC3E}">
        <p14:creationId xmlns:p14="http://schemas.microsoft.com/office/powerpoint/2010/main" val="42449592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4905"/>
          </a:xfrm>
        </p:spPr>
        <p:txBody>
          <a:bodyPr/>
          <a:lstStyle/>
          <a:p>
            <a:r>
              <a:rPr lang="en-US" dirty="0" smtClean="0"/>
              <a:t>MGH in 1920</a:t>
            </a:r>
            <a:endParaRPr lang="en-US" dirty="0"/>
          </a:p>
        </p:txBody>
      </p:sp>
      <p:pic>
        <p:nvPicPr>
          <p:cNvPr id="3" name="Picture 2" descr="Massachusetts_General_Hospital,_Bulfinch_Build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35" y="1240936"/>
            <a:ext cx="7770846" cy="5024341"/>
          </a:xfrm>
          <a:prstGeom prst="rect">
            <a:avLst/>
          </a:prstGeom>
        </p:spPr>
      </p:pic>
    </p:spTree>
    <p:extLst>
      <p:ext uri="{BB962C8B-B14F-4D97-AF65-F5344CB8AC3E}">
        <p14:creationId xmlns:p14="http://schemas.microsoft.com/office/powerpoint/2010/main" val="15235752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179" y="291985"/>
            <a:ext cx="9062159" cy="5632310"/>
          </a:xfrm>
          <a:prstGeom prst="rect">
            <a:avLst/>
          </a:prstGeom>
          <a:noFill/>
        </p:spPr>
        <p:txBody>
          <a:bodyPr wrap="none" rtlCol="0">
            <a:spAutoFit/>
          </a:bodyPr>
          <a:lstStyle/>
          <a:p>
            <a:r>
              <a:rPr lang="en-US" sz="2400" i="1" dirty="0" smtClean="0"/>
              <a:t>It’s not my intent to be a harsh critic of the generation of surgeons</a:t>
            </a:r>
          </a:p>
          <a:p>
            <a:r>
              <a:rPr lang="en-US" sz="2400" i="1" dirty="0" smtClean="0"/>
              <a:t>under whom I served my apprenticeship at the M.G.H.  They had been</a:t>
            </a:r>
          </a:p>
          <a:p>
            <a:r>
              <a:rPr lang="en-US" sz="2400" i="1" dirty="0"/>
              <a:t>c</a:t>
            </a:r>
            <a:r>
              <a:rPr lang="en-US" sz="2400" i="1" dirty="0" smtClean="0"/>
              <a:t>onditioned as apprentices to the standards of the generation that</a:t>
            </a:r>
          </a:p>
          <a:p>
            <a:r>
              <a:rPr lang="en-US" sz="2400" i="1" dirty="0"/>
              <a:t>p</a:t>
            </a:r>
            <a:r>
              <a:rPr lang="en-US" sz="2400" i="1" dirty="0" smtClean="0"/>
              <a:t>receded them, and attitudes change slowly when a practical art is</a:t>
            </a:r>
          </a:p>
          <a:p>
            <a:r>
              <a:rPr lang="en-US" sz="2400" i="1" dirty="0"/>
              <a:t>p</a:t>
            </a:r>
            <a:r>
              <a:rPr lang="en-US" sz="2400" i="1" dirty="0" smtClean="0"/>
              <a:t>assed along from master to neophyte.  But what I found most</a:t>
            </a:r>
          </a:p>
          <a:p>
            <a:r>
              <a:rPr lang="en-US" sz="2400" i="1" dirty="0"/>
              <a:t>d</a:t>
            </a:r>
            <a:r>
              <a:rPr lang="en-US" sz="2400" i="1" dirty="0" smtClean="0"/>
              <a:t>isturbing at the time – and now in retrospect – was the attitude of</a:t>
            </a:r>
          </a:p>
          <a:p>
            <a:r>
              <a:rPr lang="en-US" sz="2400" i="1" dirty="0" smtClean="0"/>
              <a:t>complacency, the smug suppression of intellectual curiosity. . . .</a:t>
            </a:r>
          </a:p>
          <a:p>
            <a:r>
              <a:rPr lang="en-US" sz="2400" i="1" dirty="0" smtClean="0"/>
              <a:t>Yet with few exceptions, the surgeons were anti-scientific and </a:t>
            </a:r>
          </a:p>
          <a:p>
            <a:r>
              <a:rPr lang="en-US" sz="2400" i="1" dirty="0" smtClean="0"/>
              <a:t>anti-intellectual in their attitudes and in the example they were </a:t>
            </a:r>
          </a:p>
          <a:p>
            <a:r>
              <a:rPr lang="en-US" sz="2400" i="1" dirty="0" smtClean="0"/>
              <a:t>setting to the oncoming generation.</a:t>
            </a:r>
          </a:p>
          <a:p>
            <a:r>
              <a:rPr lang="en-US" sz="2400" i="1" dirty="0"/>
              <a:t>	</a:t>
            </a:r>
            <a:r>
              <a:rPr lang="en-US" sz="2400" i="1" dirty="0" smtClean="0"/>
              <a:t>One Visiting Surgeon told me:  ‘Do not bother me with any new</a:t>
            </a:r>
          </a:p>
          <a:p>
            <a:r>
              <a:rPr lang="en-US" sz="2400" i="1" dirty="0"/>
              <a:t>i</a:t>
            </a:r>
            <a:r>
              <a:rPr lang="en-US" sz="2400" i="1" dirty="0" smtClean="0"/>
              <a:t>deas.  I know enough now to last me the rest of my surgical life and</a:t>
            </a:r>
          </a:p>
          <a:p>
            <a:r>
              <a:rPr lang="en-US" sz="2400" i="1" dirty="0"/>
              <a:t>d</a:t>
            </a:r>
            <a:r>
              <a:rPr lang="en-US" sz="2400" i="1" dirty="0" smtClean="0"/>
              <a:t>o not want to learn anything more.’  Amory Codman, Charles Scudder</a:t>
            </a:r>
          </a:p>
          <a:p>
            <a:r>
              <a:rPr lang="en-US" sz="2400" i="1" dirty="0"/>
              <a:t>a</a:t>
            </a:r>
            <a:r>
              <a:rPr lang="en-US" sz="2400" i="1" dirty="0" smtClean="0"/>
              <a:t>nd J. Collins Warren, all of whom had retired, would have been </a:t>
            </a:r>
          </a:p>
          <a:p>
            <a:r>
              <a:rPr lang="en-US" sz="2400" i="1" dirty="0" smtClean="0"/>
              <a:t>more to my liking, but I saw little of these men.   -- EDC</a:t>
            </a:r>
            <a:endParaRPr lang="en-US" sz="2400" i="1" dirty="0"/>
          </a:p>
        </p:txBody>
      </p:sp>
    </p:spTree>
    <p:extLst>
      <p:ext uri="{BB962C8B-B14F-4D97-AF65-F5344CB8AC3E}">
        <p14:creationId xmlns:p14="http://schemas.microsoft.com/office/powerpoint/2010/main" val="11396058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61444" y="396774"/>
            <a:ext cx="5213053" cy="5994338"/>
          </a:xfrm>
          <a:prstGeom prst="rect">
            <a:avLst/>
          </a:prstGeom>
        </p:spPr>
      </p:pic>
      <p:sp>
        <p:nvSpPr>
          <p:cNvPr id="3" name="TextBox 2"/>
          <p:cNvSpPr txBox="1"/>
          <p:nvPr/>
        </p:nvSpPr>
        <p:spPr>
          <a:xfrm>
            <a:off x="4191000" y="6391112"/>
            <a:ext cx="4493387" cy="369332"/>
          </a:xfrm>
          <a:prstGeom prst="rect">
            <a:avLst/>
          </a:prstGeom>
          <a:noFill/>
        </p:spPr>
        <p:txBody>
          <a:bodyPr wrap="none" rtlCol="0">
            <a:spAutoFit/>
          </a:bodyPr>
          <a:lstStyle/>
          <a:p>
            <a:r>
              <a:rPr lang="en-US" dirty="0" smtClean="0"/>
              <a:t>Osborne MP. </a:t>
            </a:r>
            <a:r>
              <a:rPr lang="en-US" i="1" dirty="0" smtClean="0"/>
              <a:t>Lancet Oncology </a:t>
            </a:r>
            <a:r>
              <a:rPr lang="en-US" dirty="0" smtClean="0"/>
              <a:t>2007;8:256-65.</a:t>
            </a:r>
            <a:endParaRPr lang="en-US" dirty="0"/>
          </a:p>
        </p:txBody>
      </p:sp>
    </p:spTree>
    <p:extLst>
      <p:ext uri="{BB962C8B-B14F-4D97-AF65-F5344CB8AC3E}">
        <p14:creationId xmlns:p14="http://schemas.microsoft.com/office/powerpoint/2010/main" val="26612541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1358</TotalTime>
  <Words>3420</Words>
  <Application>Microsoft Office PowerPoint</Application>
  <PresentationFormat>On-screen Show (4:3)</PresentationFormat>
  <Paragraphs>232</Paragraphs>
  <Slides>24</Slides>
  <Notes>17</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Edward D. Churchill – Father of the Modern, “Rectangular” Surgical Residency </vt:lpstr>
      <vt:lpstr>The Halsted Society</vt:lpstr>
      <vt:lpstr>PowerPoint Presentation</vt:lpstr>
      <vt:lpstr>Chenoa, Illinois</vt:lpstr>
      <vt:lpstr>Northwestern University 1912 – 1917</vt:lpstr>
      <vt:lpstr>HMS 1917 – 1920 </vt:lpstr>
      <vt:lpstr>MGH in 1920</vt:lpstr>
      <vt:lpstr>PowerPoint Presentation</vt:lpstr>
      <vt:lpstr>PowerPoint Presentation</vt:lpstr>
      <vt:lpstr>“Halsted’s School” 1914</vt:lpstr>
      <vt:lpstr>1924 – 1926 </vt:lpstr>
      <vt:lpstr>Churchill’s Wanderjahr Moseley Traveling Fellowship 1926 – 1927 </vt:lpstr>
      <vt:lpstr>1927 - 1931</vt:lpstr>
      <vt:lpstr>1930’s: Significant Clinical Accomplishments</vt:lpstr>
      <vt:lpstr>Colonel Churchill</vt:lpstr>
      <vt:lpstr>Excelsior Surgical Society</vt:lpstr>
      <vt:lpstr>PowerPoint Presentation</vt:lpstr>
      <vt:lpstr>PowerPoint Presentation</vt:lpstr>
      <vt:lpstr>Churchill’s Principles of Training</vt:lpstr>
      <vt:lpstr>Churchill’s Principles of Training</vt:lpstr>
      <vt:lpstr>Churchill’s Principles of Training</vt:lpstr>
      <vt:lpstr>Consequences of the “Churchill Plan”</vt:lpstr>
      <vt:lpstr>Consequences of the Churchill Plan</vt:lpstr>
      <vt:lpstr>PowerPoint Presentation</vt:lpstr>
    </vt:vector>
  </TitlesOfParts>
  <Company>MGH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Edward D. Churchill – Father of the Modern, “Rectangular” Surgical Residency</dc:title>
  <dc:creator>John Mullen</dc:creator>
  <cp:lastModifiedBy>Windows User</cp:lastModifiedBy>
  <cp:revision>89</cp:revision>
  <dcterms:created xsi:type="dcterms:W3CDTF">2014-09-01T22:02:21Z</dcterms:created>
  <dcterms:modified xsi:type="dcterms:W3CDTF">2019-06-21T13:42:17Z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421753745</vt:i4>
  </property>
  <property fmtid="{D5CDD505-2E9C-101B-9397-08002B2CF9AE}" pid="3" name="_NewReviewCycle">
    <vt:lpwstr/>
  </property>
  <property fmtid="{D5CDD505-2E9C-101B-9397-08002B2CF9AE}" pid="4" name="_EmailSubject">
    <vt:lpwstr>Halsted Society History</vt:lpwstr>
  </property>
  <property fmtid="{D5CDD505-2E9C-101B-9397-08002B2CF9AE}" pid="5" name="_AuthorEmail">
    <vt:lpwstr>JMULLEN@mgh.harvard.edu</vt:lpwstr>
  </property>
  <property fmtid="{D5CDD505-2E9C-101B-9397-08002B2CF9AE}" pid="6" name="_AuthorEmailDisplayName">
    <vt:lpwstr>Mullen, John T.,M.D.,Surg Oncology</vt:lpwstr>
  </property>
</Properties>
</file>