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9"/>
  </p:notesMasterIdLst>
  <p:handoutMasterIdLst>
    <p:handoutMasterId r:id="rId50"/>
  </p:handoutMasterIdLst>
  <p:sldIdLst>
    <p:sldId id="461" r:id="rId2"/>
    <p:sldId id="260" r:id="rId3"/>
    <p:sldId id="381" r:id="rId4"/>
    <p:sldId id="256" r:id="rId5"/>
    <p:sldId id="441" r:id="rId6"/>
    <p:sldId id="434" r:id="rId7"/>
    <p:sldId id="425" r:id="rId8"/>
    <p:sldId id="426" r:id="rId9"/>
    <p:sldId id="427" r:id="rId10"/>
    <p:sldId id="462" r:id="rId11"/>
    <p:sldId id="423" r:id="rId12"/>
    <p:sldId id="319" r:id="rId13"/>
    <p:sldId id="410" r:id="rId14"/>
    <p:sldId id="424" r:id="rId15"/>
    <p:sldId id="372" r:id="rId16"/>
    <p:sldId id="373" r:id="rId17"/>
    <p:sldId id="346" r:id="rId18"/>
    <p:sldId id="257" r:id="rId19"/>
    <p:sldId id="258" r:id="rId20"/>
    <p:sldId id="466" r:id="rId21"/>
    <p:sldId id="320" r:id="rId22"/>
    <p:sldId id="342" r:id="rId23"/>
    <p:sldId id="389" r:id="rId24"/>
    <p:sldId id="336" r:id="rId25"/>
    <p:sldId id="386" r:id="rId26"/>
    <p:sldId id="413" r:id="rId27"/>
    <p:sldId id="370" r:id="rId28"/>
    <p:sldId id="348" r:id="rId29"/>
    <p:sldId id="412" r:id="rId30"/>
    <p:sldId id="343" r:id="rId31"/>
    <p:sldId id="324" r:id="rId32"/>
    <p:sldId id="325" r:id="rId33"/>
    <p:sldId id="304" r:id="rId34"/>
    <p:sldId id="376" r:id="rId35"/>
    <p:sldId id="302" r:id="rId36"/>
    <p:sldId id="303" r:id="rId37"/>
    <p:sldId id="392" r:id="rId38"/>
    <p:sldId id="464" r:id="rId39"/>
    <p:sldId id="322" r:id="rId40"/>
    <p:sldId id="367" r:id="rId41"/>
    <p:sldId id="263" r:id="rId42"/>
    <p:sldId id="387" r:id="rId43"/>
    <p:sldId id="393" r:id="rId44"/>
    <p:sldId id="374" r:id="rId45"/>
    <p:sldId id="369" r:id="rId46"/>
    <p:sldId id="402" r:id="rId47"/>
    <p:sldId id="467" r:id="rId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4176">
          <p15:clr>
            <a:srgbClr val="A4A3A4"/>
          </p15:clr>
        </p15:guide>
        <p15:guide id="2" pos="292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00"/>
    <a:srgbClr val="66FFFF"/>
    <a:srgbClr val="333399"/>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2495" autoAdjust="0"/>
    <p:restoredTop sz="94660"/>
  </p:normalViewPr>
  <p:slideViewPr>
    <p:cSldViewPr>
      <p:cViewPr varScale="1">
        <p:scale>
          <a:sx n="72" d="100"/>
          <a:sy n="72" d="100"/>
        </p:scale>
        <p:origin x="2316" y="60"/>
      </p:cViewPr>
      <p:guideLst>
        <p:guide orient="horz" pos="4176"/>
        <p:guide pos="2928"/>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55" d="100"/>
          <a:sy n="55" d="100"/>
        </p:scale>
        <p:origin x="-150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38100">
            <a:noFill/>
            <a:miter lim="800000"/>
            <a:headEnd/>
            <a:tailEnd/>
          </a:ln>
          <a:effectLst/>
        </p:spPr>
        <p:txBody>
          <a:bodyPr vert="horz" wrap="none" lIns="91440" tIns="45720" rIns="91440" bIns="45720" numCol="1" anchor="ctr" anchorCtr="0" compatLnSpc="1">
            <a:prstTxWarp prst="textNoShape">
              <a:avLst/>
            </a:prstTxWarp>
          </a:bodyPr>
          <a:lstStyle>
            <a:lvl1pPr>
              <a:defRPr sz="1200"/>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38100">
            <a:noFill/>
            <a:miter lim="800000"/>
            <a:headEnd/>
            <a:tailEnd/>
          </a:ln>
          <a:effectLst/>
        </p:spPr>
        <p:txBody>
          <a:bodyPr vert="horz" wrap="none" lIns="91440" tIns="45720" rIns="91440" bIns="45720" numCol="1" anchor="ctr" anchorCtr="0" compatLnSpc="1">
            <a:prstTxWarp prst="textNoShape">
              <a:avLst/>
            </a:prstTxWarp>
          </a:bodyPr>
          <a:lstStyle>
            <a:lvl1pPr algn="r">
              <a:defRPr sz="1200" b="1"/>
            </a:lvl1pPr>
          </a:lstStyle>
          <a:p>
            <a:pPr>
              <a:defRPr/>
            </a:pPr>
            <a:r>
              <a:rPr lang="en-US"/>
              <a:t>1/29/2004</a:t>
            </a:r>
          </a:p>
        </p:txBody>
      </p:sp>
      <p:sp>
        <p:nvSpPr>
          <p:cNvPr id="15364" name="Rectangle 4"/>
          <p:cNvSpPr>
            <a:spLocks noGrp="1" noChangeArrowheads="1"/>
          </p:cNvSpPr>
          <p:nvPr>
            <p:ph type="ftr" sz="quarter" idx="2"/>
          </p:nvPr>
        </p:nvSpPr>
        <p:spPr bwMode="auto">
          <a:xfrm>
            <a:off x="0" y="8686800"/>
            <a:ext cx="2971800" cy="457200"/>
          </a:xfrm>
          <a:prstGeom prst="rect">
            <a:avLst/>
          </a:prstGeom>
          <a:noFill/>
          <a:ln w="38100">
            <a:noFill/>
            <a:miter lim="800000"/>
            <a:headEnd/>
            <a:tailEnd/>
          </a:ln>
          <a:effectLst/>
        </p:spPr>
        <p:txBody>
          <a:bodyPr vert="horz" wrap="none" lIns="91440" tIns="45720" rIns="91440" bIns="45720" numCol="1" anchor="b" anchorCtr="0" compatLnSpc="1">
            <a:prstTxWarp prst="textNoShape">
              <a:avLst/>
            </a:prstTxWarp>
          </a:bodyPr>
          <a:lstStyle>
            <a:lvl1pPr>
              <a:defRPr sz="1200" b="1"/>
            </a:lvl1pPr>
          </a:lstStyle>
          <a:p>
            <a:pPr>
              <a:defRPr/>
            </a:pPr>
            <a:r>
              <a:rPr lang="en-US"/>
              <a:t>H. Smithy.ppt</a:t>
            </a:r>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38100">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2BE72D20-0D72-40C8-8C58-0C7C2A7B9295}" type="slidenum">
              <a:rPr lang="en-US"/>
              <a:pPr>
                <a:defRPr/>
              </a:pPr>
              <a:t>‹#›</a:t>
            </a:fld>
            <a:endParaRPr lang="en-US"/>
          </a:p>
        </p:txBody>
      </p:sp>
    </p:spTree>
    <p:extLst>
      <p:ext uri="{BB962C8B-B14F-4D97-AF65-F5344CB8AC3E}">
        <p14:creationId xmlns:p14="http://schemas.microsoft.com/office/powerpoint/2010/main" val="8279704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576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0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77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577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4C0E9281-C71D-4B6D-B94C-EAF099F992E4}" type="slidenum">
              <a:rPr lang="en-US"/>
              <a:pPr>
                <a:defRPr/>
              </a:pPr>
              <a:t>‹#›</a:t>
            </a:fld>
            <a:endParaRPr lang="en-US"/>
          </a:p>
        </p:txBody>
      </p:sp>
    </p:spTree>
    <p:extLst>
      <p:ext uri="{BB962C8B-B14F-4D97-AF65-F5344CB8AC3E}">
        <p14:creationId xmlns:p14="http://schemas.microsoft.com/office/powerpoint/2010/main" val="8649314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EF4D736D-E5F1-40A4-AD75-B18D790AD222}" type="slidenum">
              <a:rPr lang="en-US" altLang="en-US" sz="1200" smtClean="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fld id="{B977D8A5-639A-400D-BBB7-5A2D5F0B801A}" type="slidenum">
              <a:rPr lang="en-US" altLang="en-US" sz="1200" smtClean="0"/>
              <a:pPr/>
              <a:t>9</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BD8492B-DD22-4BF2-B755-4A91CBA86754}" type="slidenum">
              <a:rPr lang="en-US"/>
              <a:pPr>
                <a:defRPr/>
              </a:pPr>
              <a:t>‹#›</a:t>
            </a:fld>
            <a:endParaRPr lang="en-US"/>
          </a:p>
        </p:txBody>
      </p:sp>
    </p:spTree>
    <p:extLst>
      <p:ext uri="{BB962C8B-B14F-4D97-AF65-F5344CB8AC3E}">
        <p14:creationId xmlns:p14="http://schemas.microsoft.com/office/powerpoint/2010/main" val="299883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581E90-8941-4B4D-8BC5-F5811BE01F0A}" type="slidenum">
              <a:rPr lang="en-US"/>
              <a:pPr>
                <a:defRPr/>
              </a:pPr>
              <a:t>‹#›</a:t>
            </a:fld>
            <a:endParaRPr lang="en-US"/>
          </a:p>
        </p:txBody>
      </p:sp>
    </p:spTree>
    <p:extLst>
      <p:ext uri="{BB962C8B-B14F-4D97-AF65-F5344CB8AC3E}">
        <p14:creationId xmlns:p14="http://schemas.microsoft.com/office/powerpoint/2010/main" val="3701422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301277-279A-4AD7-A9B7-03D063839898}" type="slidenum">
              <a:rPr lang="en-US"/>
              <a:pPr>
                <a:defRPr/>
              </a:pPr>
              <a:t>‹#›</a:t>
            </a:fld>
            <a:endParaRPr lang="en-US"/>
          </a:p>
        </p:txBody>
      </p:sp>
    </p:spTree>
    <p:extLst>
      <p:ext uri="{BB962C8B-B14F-4D97-AF65-F5344CB8AC3E}">
        <p14:creationId xmlns:p14="http://schemas.microsoft.com/office/powerpoint/2010/main" val="1487191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F50576-257F-4088-9AB0-87581761149E}" type="slidenum">
              <a:rPr lang="en-US"/>
              <a:pPr>
                <a:defRPr/>
              </a:pPr>
              <a:t>‹#›</a:t>
            </a:fld>
            <a:endParaRPr lang="en-US"/>
          </a:p>
        </p:txBody>
      </p:sp>
    </p:spTree>
    <p:extLst>
      <p:ext uri="{BB962C8B-B14F-4D97-AF65-F5344CB8AC3E}">
        <p14:creationId xmlns:p14="http://schemas.microsoft.com/office/powerpoint/2010/main" val="2056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5CB14E-746E-46B0-A633-C99DBEE41441}" type="slidenum">
              <a:rPr lang="en-US"/>
              <a:pPr>
                <a:defRPr/>
              </a:pPr>
              <a:t>‹#›</a:t>
            </a:fld>
            <a:endParaRPr lang="en-US"/>
          </a:p>
        </p:txBody>
      </p:sp>
    </p:spTree>
    <p:extLst>
      <p:ext uri="{BB962C8B-B14F-4D97-AF65-F5344CB8AC3E}">
        <p14:creationId xmlns:p14="http://schemas.microsoft.com/office/powerpoint/2010/main" val="373691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FD695B-E031-4B7A-A536-688F8CB7B88B}" type="slidenum">
              <a:rPr lang="en-US"/>
              <a:pPr>
                <a:defRPr/>
              </a:pPr>
              <a:t>‹#›</a:t>
            </a:fld>
            <a:endParaRPr lang="en-US"/>
          </a:p>
        </p:txBody>
      </p:sp>
    </p:spTree>
    <p:extLst>
      <p:ext uri="{BB962C8B-B14F-4D97-AF65-F5344CB8AC3E}">
        <p14:creationId xmlns:p14="http://schemas.microsoft.com/office/powerpoint/2010/main" val="3090699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5193C9-8F90-478C-B7C3-543A71AE6CC8}" type="slidenum">
              <a:rPr lang="en-US"/>
              <a:pPr>
                <a:defRPr/>
              </a:pPr>
              <a:t>‹#›</a:t>
            </a:fld>
            <a:endParaRPr lang="en-US"/>
          </a:p>
        </p:txBody>
      </p:sp>
    </p:spTree>
    <p:extLst>
      <p:ext uri="{BB962C8B-B14F-4D97-AF65-F5344CB8AC3E}">
        <p14:creationId xmlns:p14="http://schemas.microsoft.com/office/powerpoint/2010/main" val="392964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8ED45A-1E21-46A5-9127-05E1F313A9DC}" type="slidenum">
              <a:rPr lang="en-US"/>
              <a:pPr>
                <a:defRPr/>
              </a:pPr>
              <a:t>‹#›</a:t>
            </a:fld>
            <a:endParaRPr lang="en-US"/>
          </a:p>
        </p:txBody>
      </p:sp>
    </p:spTree>
    <p:extLst>
      <p:ext uri="{BB962C8B-B14F-4D97-AF65-F5344CB8AC3E}">
        <p14:creationId xmlns:p14="http://schemas.microsoft.com/office/powerpoint/2010/main" val="4292438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26E833-5468-4051-B664-E7B376E8CD32}" type="slidenum">
              <a:rPr lang="en-US"/>
              <a:pPr>
                <a:defRPr/>
              </a:pPr>
              <a:t>‹#›</a:t>
            </a:fld>
            <a:endParaRPr lang="en-US"/>
          </a:p>
        </p:txBody>
      </p:sp>
    </p:spTree>
    <p:extLst>
      <p:ext uri="{BB962C8B-B14F-4D97-AF65-F5344CB8AC3E}">
        <p14:creationId xmlns:p14="http://schemas.microsoft.com/office/powerpoint/2010/main" val="238563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858085-228F-445C-B741-2489D40C687E}" type="slidenum">
              <a:rPr lang="en-US"/>
              <a:pPr>
                <a:defRPr/>
              </a:pPr>
              <a:t>‹#›</a:t>
            </a:fld>
            <a:endParaRPr lang="en-US"/>
          </a:p>
        </p:txBody>
      </p:sp>
    </p:spTree>
    <p:extLst>
      <p:ext uri="{BB962C8B-B14F-4D97-AF65-F5344CB8AC3E}">
        <p14:creationId xmlns:p14="http://schemas.microsoft.com/office/powerpoint/2010/main" val="1605901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946B65-AABE-4475-B059-62A65CB5BDA6}" type="slidenum">
              <a:rPr lang="en-US"/>
              <a:pPr>
                <a:defRPr/>
              </a:pPr>
              <a:t>‹#›</a:t>
            </a:fld>
            <a:endParaRPr lang="en-US"/>
          </a:p>
        </p:txBody>
      </p:sp>
    </p:spTree>
    <p:extLst>
      <p:ext uri="{BB962C8B-B14F-4D97-AF65-F5344CB8AC3E}">
        <p14:creationId xmlns:p14="http://schemas.microsoft.com/office/powerpoint/2010/main" val="2781132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2202E789-DE59-4BA2-82C7-5A27061FD2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3200" b="1">
          <a:solidFill>
            <a:srgbClr val="FFFF00"/>
          </a:solidFill>
          <a:latin typeface="+mj-lt"/>
          <a:ea typeface="+mj-ea"/>
          <a:cs typeface="+mj-cs"/>
        </a:defRPr>
      </a:lvl1pPr>
      <a:lvl2pPr algn="ctr" rtl="0" eaLnBrk="0" fontAlgn="base" hangingPunct="0">
        <a:spcBef>
          <a:spcPct val="0"/>
        </a:spcBef>
        <a:spcAft>
          <a:spcPct val="0"/>
        </a:spcAft>
        <a:defRPr sz="3200" b="1">
          <a:solidFill>
            <a:srgbClr val="FFFF00"/>
          </a:solidFill>
          <a:latin typeface="Arial" charset="0"/>
        </a:defRPr>
      </a:lvl2pPr>
      <a:lvl3pPr algn="ctr" rtl="0" eaLnBrk="0" fontAlgn="base" hangingPunct="0">
        <a:spcBef>
          <a:spcPct val="0"/>
        </a:spcBef>
        <a:spcAft>
          <a:spcPct val="0"/>
        </a:spcAft>
        <a:defRPr sz="3200" b="1">
          <a:solidFill>
            <a:srgbClr val="FFFF00"/>
          </a:solidFill>
          <a:latin typeface="Arial" charset="0"/>
        </a:defRPr>
      </a:lvl3pPr>
      <a:lvl4pPr algn="ctr" rtl="0" eaLnBrk="0" fontAlgn="base" hangingPunct="0">
        <a:spcBef>
          <a:spcPct val="0"/>
        </a:spcBef>
        <a:spcAft>
          <a:spcPct val="0"/>
        </a:spcAft>
        <a:defRPr sz="3200" b="1">
          <a:solidFill>
            <a:srgbClr val="FFFF00"/>
          </a:solidFill>
          <a:latin typeface="Arial" charset="0"/>
        </a:defRPr>
      </a:lvl4pPr>
      <a:lvl5pPr algn="ctr" rtl="0" eaLnBrk="0" fontAlgn="base" hangingPunct="0">
        <a:spcBef>
          <a:spcPct val="0"/>
        </a:spcBef>
        <a:spcAft>
          <a:spcPct val="0"/>
        </a:spcAft>
        <a:defRPr sz="3200" b="1">
          <a:solidFill>
            <a:srgbClr val="FFFF00"/>
          </a:solidFill>
          <a:latin typeface="Arial" charset="0"/>
        </a:defRPr>
      </a:lvl5pPr>
      <a:lvl6pPr marL="457200" algn="ctr" rtl="0" eaLnBrk="0" fontAlgn="base" hangingPunct="0">
        <a:spcBef>
          <a:spcPct val="0"/>
        </a:spcBef>
        <a:spcAft>
          <a:spcPct val="0"/>
        </a:spcAft>
        <a:defRPr sz="3200" b="1">
          <a:solidFill>
            <a:srgbClr val="FFFF00"/>
          </a:solidFill>
          <a:latin typeface="Arial" charset="0"/>
        </a:defRPr>
      </a:lvl6pPr>
      <a:lvl7pPr marL="914400" algn="ctr" rtl="0" eaLnBrk="0" fontAlgn="base" hangingPunct="0">
        <a:spcBef>
          <a:spcPct val="0"/>
        </a:spcBef>
        <a:spcAft>
          <a:spcPct val="0"/>
        </a:spcAft>
        <a:defRPr sz="3200" b="1">
          <a:solidFill>
            <a:srgbClr val="FFFF00"/>
          </a:solidFill>
          <a:latin typeface="Arial" charset="0"/>
        </a:defRPr>
      </a:lvl7pPr>
      <a:lvl8pPr marL="1371600" algn="ctr" rtl="0" eaLnBrk="0" fontAlgn="base" hangingPunct="0">
        <a:spcBef>
          <a:spcPct val="0"/>
        </a:spcBef>
        <a:spcAft>
          <a:spcPct val="0"/>
        </a:spcAft>
        <a:defRPr sz="3200" b="1">
          <a:solidFill>
            <a:srgbClr val="FFFF00"/>
          </a:solidFill>
          <a:latin typeface="Arial" charset="0"/>
        </a:defRPr>
      </a:lvl8pPr>
      <a:lvl9pPr marL="1828800" algn="ctr" rtl="0" eaLnBrk="0" fontAlgn="base" hangingPunct="0">
        <a:spcBef>
          <a:spcPct val="0"/>
        </a:spcBef>
        <a:spcAft>
          <a:spcPct val="0"/>
        </a:spcAft>
        <a:defRPr sz="3200" b="1">
          <a:solidFill>
            <a:srgbClr val="FFFF00"/>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b="1">
          <a:solidFill>
            <a:schemeClr val="bg1"/>
          </a:solidFill>
          <a:latin typeface="+mn-lt"/>
        </a:defRPr>
      </a:lvl2pPr>
      <a:lvl3pPr marL="1143000" indent="-228600" algn="l" rtl="0" eaLnBrk="0" fontAlgn="base" hangingPunct="0">
        <a:spcBef>
          <a:spcPct val="20000"/>
        </a:spcBef>
        <a:spcAft>
          <a:spcPct val="0"/>
        </a:spcAft>
        <a:buChar char="•"/>
        <a:defRPr sz="2400" b="1">
          <a:solidFill>
            <a:schemeClr val="bg1"/>
          </a:solidFill>
          <a:latin typeface="+mn-lt"/>
        </a:defRPr>
      </a:lvl3pPr>
      <a:lvl4pPr marL="1600200" indent="-228600" algn="l" rtl="0" eaLnBrk="0" fontAlgn="base" hangingPunct="0">
        <a:spcBef>
          <a:spcPct val="20000"/>
        </a:spcBef>
        <a:spcAft>
          <a:spcPct val="0"/>
        </a:spcAft>
        <a:buChar char="–"/>
        <a:defRPr sz="2000" b="1">
          <a:solidFill>
            <a:schemeClr val="bg1"/>
          </a:solidFill>
          <a:latin typeface="+mn-lt"/>
        </a:defRPr>
      </a:lvl4pPr>
      <a:lvl5pPr marL="2057400" indent="-228600" algn="l" rtl="0" eaLnBrk="0" fontAlgn="base" hangingPunct="0">
        <a:spcBef>
          <a:spcPct val="20000"/>
        </a:spcBef>
        <a:spcAft>
          <a:spcPct val="0"/>
        </a:spcAft>
        <a:buChar char="»"/>
        <a:defRPr sz="2000" b="1">
          <a:solidFill>
            <a:schemeClr val="bg1"/>
          </a:solidFill>
          <a:latin typeface="+mn-lt"/>
        </a:defRPr>
      </a:lvl5pPr>
      <a:lvl6pPr marL="2514600" indent="-228600" algn="l" rtl="0" eaLnBrk="0" fontAlgn="base" hangingPunct="0">
        <a:spcBef>
          <a:spcPct val="20000"/>
        </a:spcBef>
        <a:spcAft>
          <a:spcPct val="0"/>
        </a:spcAft>
        <a:buChar char="»"/>
        <a:defRPr sz="2000" b="1">
          <a:solidFill>
            <a:schemeClr val="bg1"/>
          </a:solidFill>
          <a:latin typeface="+mn-lt"/>
        </a:defRPr>
      </a:lvl6pPr>
      <a:lvl7pPr marL="2971800" indent="-228600" algn="l" rtl="0" eaLnBrk="0" fontAlgn="base" hangingPunct="0">
        <a:spcBef>
          <a:spcPct val="20000"/>
        </a:spcBef>
        <a:spcAft>
          <a:spcPct val="0"/>
        </a:spcAft>
        <a:buChar char="»"/>
        <a:defRPr sz="2000" b="1">
          <a:solidFill>
            <a:schemeClr val="bg1"/>
          </a:solidFill>
          <a:latin typeface="+mn-lt"/>
        </a:defRPr>
      </a:lvl7pPr>
      <a:lvl8pPr marL="3429000" indent="-228600" algn="l" rtl="0" eaLnBrk="0" fontAlgn="base" hangingPunct="0">
        <a:spcBef>
          <a:spcPct val="20000"/>
        </a:spcBef>
        <a:spcAft>
          <a:spcPct val="0"/>
        </a:spcAft>
        <a:buChar char="»"/>
        <a:defRPr sz="2000" b="1">
          <a:solidFill>
            <a:schemeClr val="bg1"/>
          </a:solidFill>
          <a:latin typeface="+mn-lt"/>
        </a:defRPr>
      </a:lvl8pPr>
      <a:lvl9pPr marL="3886200" indent="-228600" algn="l" rtl="0" eaLnBrk="0" fontAlgn="base" hangingPunct="0">
        <a:spcBef>
          <a:spcPct val="20000"/>
        </a:spcBef>
        <a:spcAft>
          <a:spcPct val="0"/>
        </a:spcAft>
        <a:buChar char="»"/>
        <a:defRPr sz="2000"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0" y="2743200"/>
            <a:ext cx="9144000" cy="1470025"/>
          </a:xfrm>
        </p:spPr>
        <p:txBody>
          <a:bodyPr/>
          <a:lstStyle/>
          <a:p>
            <a:pPr>
              <a:defRPr/>
            </a:pPr>
            <a:r>
              <a:rPr lang="en-US" sz="4400" dirty="0">
                <a:effectLst>
                  <a:outerShdw blurRad="38100" dist="38100" dir="2700000" algn="tl">
                    <a:srgbClr val="000000">
                      <a:alpha val="43137"/>
                    </a:srgbClr>
                  </a:outerShdw>
                </a:effectLst>
              </a:rPr>
              <a:t>Horace Smithy</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Pioneer Heart Surgeon</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sz="2800">
                <a:effectLst>
                  <a:outerShdw blurRad="38100" dist="38100" dir="2700000" algn="tl">
                    <a:srgbClr val="000000">
                      <a:alpha val="43137"/>
                    </a:srgbClr>
                  </a:outerShdw>
                </a:effectLst>
              </a:rPr>
              <a:t>Fred Crawford</a:t>
            </a:r>
            <a:r>
              <a:rPr lang="en-US" sz="2800" dirty="0">
                <a:effectLst>
                  <a:outerShdw blurRad="38100" dist="38100" dir="2700000" algn="tl">
                    <a:srgbClr val="000000">
                      <a:alpha val="43137"/>
                    </a:srgbClr>
                  </a:outerShdw>
                </a:effectLst>
              </a:rPr>
              <a:t>, MD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September 2013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5800"/>
            <a:ext cx="5141913" cy="769938"/>
          </a:xfrm>
          <a:prstGeom prst="rect">
            <a:avLst/>
          </a:prstGeom>
          <a:noFill/>
        </p:spPr>
        <p:txBody>
          <a:bodyPr wrap="none">
            <a:spAutoFit/>
          </a:bodyPr>
          <a:lstStyle/>
          <a:p>
            <a:pPr>
              <a:defRPr/>
            </a:pPr>
            <a:r>
              <a:rPr lang="en-US" sz="4400" b="1" dirty="0">
                <a:solidFill>
                  <a:srgbClr val="FFFF00"/>
                </a:solidFill>
                <a:effectLst>
                  <a:outerShdw blurRad="38100" dist="38100" dir="2700000" algn="tl">
                    <a:srgbClr val="000000">
                      <a:alpha val="43137"/>
                    </a:srgbClr>
                  </a:outerShdw>
                </a:effectLst>
                <a:latin typeface="+mj-lt"/>
              </a:rPr>
              <a:t>Medical Education</a:t>
            </a:r>
          </a:p>
        </p:txBody>
      </p:sp>
      <p:sp>
        <p:nvSpPr>
          <p:cNvPr id="4" name="TextBox 3"/>
          <p:cNvSpPr txBox="1"/>
          <p:nvPr/>
        </p:nvSpPr>
        <p:spPr>
          <a:xfrm>
            <a:off x="1066800" y="2743200"/>
            <a:ext cx="6280150" cy="584200"/>
          </a:xfrm>
          <a:prstGeom prst="rect">
            <a:avLst/>
          </a:prstGeom>
          <a:noFill/>
        </p:spPr>
        <p:txBody>
          <a:bodyPr wrap="none">
            <a:spAutoFit/>
          </a:bodyPr>
          <a:lstStyle/>
          <a:p>
            <a:pPr>
              <a:defRPr/>
            </a:pPr>
            <a:r>
              <a:rPr lang="en-US" sz="3200" b="1" dirty="0">
                <a:solidFill>
                  <a:schemeClr val="bg1"/>
                </a:solidFill>
                <a:effectLst>
                  <a:outerShdw blurRad="38100" dist="38100" dir="2700000" algn="tl">
                    <a:srgbClr val="000000">
                      <a:alpha val="43137"/>
                    </a:srgbClr>
                  </a:outerShdw>
                </a:effectLst>
                <a:latin typeface="+mj-lt"/>
              </a:rPr>
              <a:t>University of Virginia   MD 1938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0"/>
            <a:ext cx="7772400" cy="1143000"/>
          </a:xfrm>
          <a:effectLst>
            <a:outerShdw dist="35921" dir="2700000" algn="ctr" rotWithShape="0">
              <a:schemeClr val="tx1"/>
            </a:outerShdw>
          </a:effectLst>
        </p:spPr>
        <p:txBody>
          <a:bodyPr/>
          <a:lstStyle/>
          <a:p>
            <a:pPr algn="l"/>
            <a:r>
              <a:rPr lang="en-US" altLang="en-US"/>
              <a:t>Family</a:t>
            </a:r>
          </a:p>
        </p:txBody>
      </p:sp>
      <p:sp>
        <p:nvSpPr>
          <p:cNvPr id="12291" name="Rectangle 3"/>
          <p:cNvSpPr>
            <a:spLocks noGrp="1" noChangeArrowheads="1"/>
          </p:cNvSpPr>
          <p:nvPr>
            <p:ph type="body" idx="1"/>
          </p:nvPr>
        </p:nvSpPr>
        <p:spPr>
          <a:xfrm>
            <a:off x="304800" y="1143000"/>
            <a:ext cx="8382000" cy="5715000"/>
          </a:xfrm>
          <a:effectLst>
            <a:outerShdw dist="35921" dir="2700000" algn="ctr" rotWithShape="0">
              <a:schemeClr val="tx1"/>
            </a:outerShdw>
          </a:effectLst>
        </p:spPr>
        <p:txBody>
          <a:bodyPr/>
          <a:lstStyle/>
          <a:p>
            <a:pPr>
              <a:buClr>
                <a:schemeClr val="accent1"/>
              </a:buClr>
            </a:pPr>
            <a:r>
              <a:rPr lang="en-US" altLang="en-US" sz="2400"/>
              <a:t>Met Sara Rankin while at University of Florida (born in Columbia, SC; descendent of John C. Calhoun)</a:t>
            </a:r>
          </a:p>
          <a:p>
            <a:pPr>
              <a:buClr>
                <a:schemeClr val="accent1"/>
              </a:buClr>
            </a:pPr>
            <a:r>
              <a:rPr lang="en-US" altLang="en-US" sz="2400"/>
              <a:t>Married December 23, 1936</a:t>
            </a:r>
          </a:p>
          <a:p>
            <a:pPr>
              <a:buClr>
                <a:schemeClr val="accent1"/>
              </a:buClr>
            </a:pPr>
            <a:endParaRPr lang="en-US" altLang="en-US" sz="2400"/>
          </a:p>
          <a:p>
            <a:pPr>
              <a:buClr>
                <a:schemeClr val="accent1"/>
              </a:buClr>
            </a:pPr>
            <a:endParaRPr lang="en-US" altLang="en-US" sz="2400"/>
          </a:p>
          <a:p>
            <a:pPr>
              <a:buClr>
                <a:schemeClr val="accent1"/>
              </a:buClr>
            </a:pPr>
            <a:endParaRPr lang="en-US" altLang="en-US" sz="2400"/>
          </a:p>
          <a:p>
            <a:pPr>
              <a:buClr>
                <a:schemeClr val="accent1"/>
              </a:buClr>
            </a:pPr>
            <a:endParaRPr lang="en-US" altLang="en-US" sz="2400"/>
          </a:p>
          <a:p>
            <a:pPr>
              <a:buClr>
                <a:schemeClr val="accent1"/>
              </a:buClr>
            </a:pPr>
            <a:endParaRPr lang="en-US" altLang="en-US" sz="2400"/>
          </a:p>
          <a:p>
            <a:pPr>
              <a:buClr>
                <a:schemeClr val="accent1"/>
              </a:buClr>
            </a:pPr>
            <a:endParaRPr lang="en-US" altLang="en-US" sz="2400"/>
          </a:p>
          <a:p>
            <a:pPr>
              <a:buClr>
                <a:schemeClr val="accent1"/>
              </a:buClr>
            </a:pPr>
            <a:endParaRPr lang="en-US" altLang="en-US" sz="2400"/>
          </a:p>
          <a:p>
            <a:pPr>
              <a:buClr>
                <a:schemeClr val="accent1"/>
              </a:buClr>
            </a:pPr>
            <a:endParaRPr lang="en-US" altLang="en-US" sz="2400"/>
          </a:p>
        </p:txBody>
      </p:sp>
      <p:pic>
        <p:nvPicPr>
          <p:cNvPr id="12292" name="Picture 4" descr="Book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590800"/>
            <a:ext cx="32797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5" descr="Bookr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133600"/>
            <a:ext cx="2549525"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ook11"/>
          <p:cNvPicPr>
            <a:picLocks noChangeAspect="1" noChangeArrowheads="1"/>
          </p:cNvPicPr>
          <p:nvPr/>
        </p:nvPicPr>
        <p:blipFill>
          <a:blip r:embed="rId2">
            <a:extLst>
              <a:ext uri="{28A0092B-C50C-407E-A947-70E740481C1C}">
                <a14:useLocalDpi xmlns:a14="http://schemas.microsoft.com/office/drawing/2010/main" val="0"/>
              </a:ext>
            </a:extLst>
          </a:blip>
          <a:srcRect l="7362" t="3085" r="5807" b="12962"/>
          <a:stretch>
            <a:fillRect/>
          </a:stretch>
        </p:blipFill>
        <p:spPr bwMode="auto">
          <a:xfrm>
            <a:off x="2209800" y="457200"/>
            <a:ext cx="498157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Roper 19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34950"/>
            <a:ext cx="82296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Smithy60709a"/>
          <p:cNvPicPr>
            <a:picLocks noChangeAspect="1" noChangeArrowheads="1"/>
          </p:cNvPicPr>
          <p:nvPr/>
        </p:nvPicPr>
        <p:blipFill>
          <a:blip r:embed="rId3" cstate="print">
            <a:extLst>
              <a:ext uri="{28A0092B-C50C-407E-A947-70E740481C1C}">
                <a14:useLocalDpi xmlns:a14="http://schemas.microsoft.com/office/drawing/2010/main" val="0"/>
              </a:ext>
            </a:extLst>
          </a:blip>
          <a:srcRect l="65225" t="2678" b="47562"/>
          <a:stretch>
            <a:fillRect/>
          </a:stretch>
        </p:blipFill>
        <p:spPr bwMode="auto">
          <a:xfrm>
            <a:off x="609600" y="381000"/>
            <a:ext cx="174307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685800" y="0"/>
            <a:ext cx="7772400" cy="1143000"/>
          </a:xfrm>
          <a:effectLst>
            <a:outerShdw dist="35921" dir="2700000" algn="ctr" rotWithShape="0">
              <a:schemeClr val="tx1"/>
            </a:outerShdw>
          </a:effectLst>
        </p:spPr>
        <p:txBody>
          <a:bodyPr/>
          <a:lstStyle/>
          <a:p>
            <a:pPr algn="l"/>
            <a:r>
              <a:rPr lang="en-US" altLang="en-US"/>
              <a:t>Professional Career</a:t>
            </a:r>
          </a:p>
        </p:txBody>
      </p:sp>
      <p:sp>
        <p:nvSpPr>
          <p:cNvPr id="15363" name="Rectangle 3"/>
          <p:cNvSpPr>
            <a:spLocks noGrp="1" noChangeArrowheads="1"/>
          </p:cNvSpPr>
          <p:nvPr>
            <p:ph type="body" idx="1"/>
          </p:nvPr>
        </p:nvSpPr>
        <p:spPr>
          <a:xfrm>
            <a:off x="304800" y="1143000"/>
            <a:ext cx="8382000" cy="5715000"/>
          </a:xfrm>
          <a:effectLst>
            <a:outerShdw dist="35921" dir="2700000" algn="ctr" rotWithShape="0">
              <a:schemeClr val="tx1"/>
            </a:outerShdw>
          </a:effectLst>
        </p:spPr>
        <p:txBody>
          <a:bodyPr/>
          <a:lstStyle/>
          <a:p>
            <a:pPr>
              <a:buClr>
                <a:schemeClr val="accent1"/>
              </a:buClr>
            </a:pPr>
            <a:r>
              <a:rPr lang="en-US" altLang="en-US" sz="2400"/>
              <a:t>Appointed Assistant Professor of Surgery – MCSC (1942)</a:t>
            </a:r>
          </a:p>
          <a:p>
            <a:pPr>
              <a:buClr>
                <a:schemeClr val="accent1"/>
              </a:buClr>
            </a:pPr>
            <a:r>
              <a:rPr lang="en-US" altLang="en-US" sz="2400"/>
              <a:t>Worked in dog lab with Edward Parker</a:t>
            </a:r>
          </a:p>
          <a:p>
            <a:pPr>
              <a:buClr>
                <a:schemeClr val="accent1"/>
              </a:buClr>
              <a:buFontTx/>
              <a:buNone/>
            </a:pPr>
            <a:r>
              <a:rPr lang="en-US" altLang="en-US" sz="2400"/>
              <a:t>	(Sixth president STSA)</a:t>
            </a:r>
          </a:p>
          <a:p>
            <a:pPr>
              <a:buClr>
                <a:schemeClr val="accent1"/>
              </a:buClr>
            </a:pPr>
            <a:r>
              <a:rPr lang="en-US" altLang="en-US" sz="2400"/>
              <a:t>Published 18 papers</a:t>
            </a:r>
          </a:p>
        </p:txBody>
      </p:sp>
      <p:pic>
        <p:nvPicPr>
          <p:cNvPr id="15364" name="Picture 3" descr="Dr. Parker.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2743200"/>
            <a:ext cx="32639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ja1"/>
          <p:cNvPicPr>
            <a:picLocks noChangeAspect="1" noChangeArrowheads="1"/>
          </p:cNvPicPr>
          <p:nvPr/>
        </p:nvPicPr>
        <p:blipFill>
          <a:blip r:embed="rId2" cstate="print">
            <a:extLst>
              <a:ext uri="{28A0092B-C50C-407E-A947-70E740481C1C}">
                <a14:useLocalDpi xmlns:a14="http://schemas.microsoft.com/office/drawing/2010/main" val="0"/>
              </a:ext>
            </a:extLst>
          </a:blip>
          <a:srcRect r="6911"/>
          <a:stretch>
            <a:fillRect/>
          </a:stretch>
        </p:blipFill>
        <p:spPr bwMode="auto">
          <a:xfrm>
            <a:off x="381000" y="304800"/>
            <a:ext cx="444817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5" descr="Smithy4609"/>
          <p:cNvPicPr>
            <a:picLocks noChangeAspect="1" noChangeArrowheads="1"/>
          </p:cNvPicPr>
          <p:nvPr/>
        </p:nvPicPr>
        <p:blipFill>
          <a:blip r:embed="rId3">
            <a:extLst>
              <a:ext uri="{28A0092B-C50C-407E-A947-70E740481C1C}">
                <a14:useLocalDpi xmlns:a14="http://schemas.microsoft.com/office/drawing/2010/main" val="0"/>
              </a:ext>
            </a:extLst>
          </a:blip>
          <a:srcRect l="50020" b="12276"/>
          <a:stretch>
            <a:fillRect/>
          </a:stretch>
        </p:blipFill>
        <p:spPr bwMode="auto">
          <a:xfrm>
            <a:off x="5029200" y="914400"/>
            <a:ext cx="37846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j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9313" y="228600"/>
            <a:ext cx="49053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s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4450" y="26988"/>
            <a:ext cx="3973513" cy="680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AUT0048"/>
          <p:cNvPicPr>
            <a:picLocks noChangeAspect="1" noChangeArrowheads="1"/>
          </p:cNvPicPr>
          <p:nvPr/>
        </p:nvPicPr>
        <p:blipFill>
          <a:blip r:embed="rId2">
            <a:extLst>
              <a:ext uri="{28A0092B-C50C-407E-A947-70E740481C1C}">
                <a14:useLocalDpi xmlns:a14="http://schemas.microsoft.com/office/drawing/2010/main" val="0"/>
              </a:ext>
            </a:extLst>
          </a:blip>
          <a:srcRect l="8516" t="5504" r="3931" b="11009"/>
          <a:stretch>
            <a:fillRect/>
          </a:stretch>
        </p:blipFill>
        <p:spPr bwMode="auto">
          <a:xfrm>
            <a:off x="317500" y="808038"/>
            <a:ext cx="8140700" cy="5540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AUT0049"/>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13078" t="8919" r="17984" b="18649"/>
          <a:stretch>
            <a:fillRect/>
          </a:stretch>
        </p:blipFill>
        <p:spPr bwMode="auto">
          <a:xfrm>
            <a:off x="1487488" y="180975"/>
            <a:ext cx="5940425" cy="62960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AUT0054"/>
          <p:cNvPicPr>
            <a:picLocks noChangeAspect="1" noChangeArrowheads="1"/>
          </p:cNvPicPr>
          <p:nvPr/>
        </p:nvPicPr>
        <p:blipFill>
          <a:blip r:embed="rId2">
            <a:extLst>
              <a:ext uri="{28A0092B-C50C-407E-A947-70E740481C1C}">
                <a14:useLocalDpi xmlns:a14="http://schemas.microsoft.com/office/drawing/2010/main" val="0"/>
              </a:ext>
            </a:extLst>
          </a:blip>
          <a:srcRect l="4008" t="15315" r="7350" b="12613"/>
          <a:stretch>
            <a:fillRect/>
          </a:stretch>
        </p:blipFill>
        <p:spPr bwMode="auto">
          <a:xfrm>
            <a:off x="228600" y="914400"/>
            <a:ext cx="8661400" cy="5226050"/>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bwMode="auto">
          <a:xfrm>
            <a:off x="304800" y="3124200"/>
            <a:ext cx="2209800" cy="914400"/>
          </a:xfrm>
          <a:prstGeom prst="rect">
            <a:avLst/>
          </a:prstGeom>
          <a:solidFill>
            <a:schemeClr val="bg2">
              <a:lumMod val="20000"/>
              <a:lumOff val="80000"/>
            </a:schemeClr>
          </a:solidFill>
          <a:ln w="38100" cap="flat" cmpd="sng" algn="ctr">
            <a:solidFill>
              <a:schemeClr val="bg2">
                <a:lumMod val="20000"/>
                <a:lumOff val="80000"/>
              </a:schemeClr>
            </a:solidFill>
            <a:prstDash val="solid"/>
            <a:round/>
            <a:headEnd type="none" w="med" len="med"/>
            <a:tailEnd type="none" w="med" len="med"/>
          </a:ln>
          <a:effectLst/>
        </p:spPr>
        <p:txBody>
          <a:bodyPr wrap="none" anchor="ctr"/>
          <a:lstStyle/>
          <a:p>
            <a:pPr>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AUT0050"/>
          <p:cNvPicPr>
            <a:picLocks noChangeAspect="1" noChangeArrowheads="1"/>
          </p:cNvPicPr>
          <p:nvPr/>
        </p:nvPicPr>
        <p:blipFill>
          <a:blip r:embed="rId2">
            <a:extLst>
              <a:ext uri="{28A0092B-C50C-407E-A947-70E740481C1C}">
                <a14:useLocalDpi xmlns:a14="http://schemas.microsoft.com/office/drawing/2010/main" val="0"/>
              </a:ext>
            </a:extLst>
          </a:blip>
          <a:srcRect l="9805" t="7571" r="12173" b="7571"/>
          <a:stretch>
            <a:fillRect/>
          </a:stretch>
        </p:blipFill>
        <p:spPr bwMode="auto">
          <a:xfrm>
            <a:off x="1371600" y="290513"/>
            <a:ext cx="6248400" cy="62642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book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28600"/>
            <a:ext cx="6553200"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Bookr4"/>
          <p:cNvPicPr>
            <a:picLocks noChangeAspect="1" noChangeArrowheads="1"/>
          </p:cNvPicPr>
          <p:nvPr/>
        </p:nvPicPr>
        <p:blipFill>
          <a:blip r:embed="rId2" cstate="print">
            <a:extLst>
              <a:ext uri="{28A0092B-C50C-407E-A947-70E740481C1C}">
                <a14:useLocalDpi xmlns:a14="http://schemas.microsoft.com/office/drawing/2010/main" val="0"/>
              </a:ext>
            </a:extLst>
          </a:blip>
          <a:srcRect r="8484"/>
          <a:stretch>
            <a:fillRect/>
          </a:stretch>
        </p:blipFill>
        <p:spPr bwMode="auto">
          <a:xfrm>
            <a:off x="152400" y="1295400"/>
            <a:ext cx="30480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4" descr="bookr5"/>
          <p:cNvPicPr>
            <a:picLocks noChangeAspect="1" noChangeArrowheads="1"/>
          </p:cNvPicPr>
          <p:nvPr/>
        </p:nvPicPr>
        <p:blipFill>
          <a:blip r:embed="rId3" cstate="print">
            <a:extLst>
              <a:ext uri="{28A0092B-C50C-407E-A947-70E740481C1C}">
                <a14:useLocalDpi xmlns:a14="http://schemas.microsoft.com/office/drawing/2010/main" val="0"/>
              </a:ext>
            </a:extLst>
          </a:blip>
          <a:srcRect l="5074" r="3593"/>
          <a:stretch>
            <a:fillRect/>
          </a:stretch>
        </p:blipFill>
        <p:spPr bwMode="auto">
          <a:xfrm>
            <a:off x="3429000" y="990600"/>
            <a:ext cx="27432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bookr6"/>
          <p:cNvPicPr>
            <a:picLocks noChangeAspect="1" noChangeArrowheads="1"/>
          </p:cNvPicPr>
          <p:nvPr/>
        </p:nvPicPr>
        <p:blipFill>
          <a:blip r:embed="rId4" cstate="print">
            <a:extLst>
              <a:ext uri="{28A0092B-C50C-407E-A947-70E740481C1C}">
                <a14:useLocalDpi xmlns:a14="http://schemas.microsoft.com/office/drawing/2010/main" val="0"/>
              </a:ext>
            </a:extLst>
          </a:blip>
          <a:srcRect l="2708" r="2483"/>
          <a:stretch>
            <a:fillRect/>
          </a:stretch>
        </p:blipFill>
        <p:spPr bwMode="auto">
          <a:xfrm>
            <a:off x="6400800" y="1676400"/>
            <a:ext cx="2667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58750" y="609600"/>
            <a:ext cx="9070975" cy="4832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2800"/>
              <a:t>Dr. Smithy noted that “Betty presented with many</a:t>
            </a:r>
          </a:p>
          <a:p>
            <a:pPr>
              <a:spcBef>
                <a:spcPct val="0"/>
              </a:spcBef>
              <a:buFontTx/>
              <a:buNone/>
            </a:pPr>
            <a:r>
              <a:rPr lang="en-US" altLang="en-US" sz="2800"/>
              <a:t>cardinal signs of chronic heart failure.  The veins in </a:t>
            </a:r>
          </a:p>
          <a:p>
            <a:pPr>
              <a:spcBef>
                <a:spcPct val="0"/>
              </a:spcBef>
              <a:buFontTx/>
              <a:buNone/>
            </a:pPr>
            <a:r>
              <a:rPr lang="en-US" altLang="en-US" sz="2800"/>
              <a:t>her neck stood out chord like; her abdomen was </a:t>
            </a:r>
          </a:p>
          <a:p>
            <a:pPr>
              <a:spcBef>
                <a:spcPct val="0"/>
              </a:spcBef>
              <a:buFontTx/>
              <a:buNone/>
            </a:pPr>
            <a:r>
              <a:rPr lang="en-US" altLang="en-US" sz="2800"/>
              <a:t>distended by fluid accumulated there because</a:t>
            </a:r>
          </a:p>
          <a:p>
            <a:pPr>
              <a:spcBef>
                <a:spcPct val="0"/>
              </a:spcBef>
              <a:buFontTx/>
              <a:buNone/>
            </a:pPr>
            <a:r>
              <a:rPr lang="en-US" altLang="en-US" sz="2800"/>
              <a:t>of congestion of the liver; the pressure within her</a:t>
            </a:r>
          </a:p>
          <a:p>
            <a:pPr>
              <a:spcBef>
                <a:spcPct val="0"/>
              </a:spcBef>
              <a:buFontTx/>
              <a:buNone/>
            </a:pPr>
            <a:r>
              <a:rPr lang="en-US" altLang="en-US" sz="2800"/>
              <a:t>veins was 2 </a:t>
            </a:r>
            <a:r>
              <a:rPr lang="en-US" altLang="en-US" sz="2800">
                <a:cs typeface="Arial" charset="0"/>
              </a:rPr>
              <a:t>½ times normal; she was unable to lie</a:t>
            </a:r>
          </a:p>
          <a:p>
            <a:pPr>
              <a:spcBef>
                <a:spcPct val="0"/>
              </a:spcBef>
              <a:buFontTx/>
              <a:buNone/>
            </a:pPr>
            <a:r>
              <a:rPr lang="en-US" altLang="en-US" sz="2800">
                <a:cs typeface="Arial" charset="0"/>
              </a:rPr>
              <a:t>down flat, but had to be propped on three pillows</a:t>
            </a:r>
          </a:p>
          <a:p>
            <a:pPr>
              <a:spcBef>
                <a:spcPct val="0"/>
              </a:spcBef>
              <a:buFontTx/>
              <a:buNone/>
            </a:pPr>
            <a:r>
              <a:rPr lang="en-US" altLang="en-US" sz="2800">
                <a:cs typeface="Arial" charset="0"/>
              </a:rPr>
              <a:t>in order to breathe with comfort. ”</a:t>
            </a:r>
          </a:p>
          <a:p>
            <a:pPr>
              <a:spcBef>
                <a:spcPct val="0"/>
              </a:spcBef>
              <a:buFontTx/>
              <a:buNone/>
            </a:pPr>
            <a:endParaRPr lang="en-US" altLang="en-US" sz="2800">
              <a:cs typeface="Arial" charset="0"/>
            </a:endParaRPr>
          </a:p>
          <a:p>
            <a:pPr>
              <a:spcBef>
                <a:spcPct val="0"/>
              </a:spcBef>
              <a:buFontTx/>
              <a:buNone/>
            </a:pPr>
            <a:r>
              <a:rPr lang="en-US" altLang="en-US" sz="2800">
                <a:cs typeface="Arial" charset="0"/>
              </a:rPr>
              <a:t>				The Heart of a Surgeon</a:t>
            </a:r>
          </a:p>
          <a:p>
            <a:pPr>
              <a:spcBef>
                <a:spcPct val="0"/>
              </a:spcBef>
              <a:buFontTx/>
              <a:buNone/>
            </a:pPr>
            <a:r>
              <a:rPr lang="en-US" altLang="en-US" sz="2800">
                <a:cs typeface="Arial" charset="0"/>
              </a:rPr>
              <a:t>				John Kiley, 1984</a:t>
            </a:r>
            <a:r>
              <a:rPr lang="en-US" altLang="en-US" sz="2800"/>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228600" y="1066800"/>
            <a:ext cx="8729663" cy="5262563"/>
          </a:xfrm>
          <a:prstGeom prst="rect">
            <a:avLst/>
          </a:prstGeom>
          <a:noFill/>
          <a:ln w="38100">
            <a:noFill/>
            <a:miter lim="800000"/>
            <a:headEnd/>
            <a:tailEnd/>
          </a:ln>
          <a:effectLst>
            <a:outerShdw dist="35921" dir="2700000" algn="ctr" rotWithShape="0">
              <a:schemeClr val="tx1"/>
            </a:outerShdw>
          </a:effectLst>
        </p:spPr>
        <p:txBody>
          <a:bodyPr wrap="none">
            <a:spAutoFit/>
          </a:bodyPr>
          <a:lstStyle/>
          <a:p>
            <a:pPr>
              <a:defRPr/>
            </a:pPr>
            <a:r>
              <a:rPr lang="en-US" sz="2800" b="1" dirty="0">
                <a:solidFill>
                  <a:schemeClr val="bg1"/>
                </a:solidFill>
                <a:latin typeface="+mj-lt"/>
              </a:rPr>
              <a:t>“The operative procedure was without incident </a:t>
            </a:r>
          </a:p>
          <a:p>
            <a:pPr>
              <a:defRPr/>
            </a:pPr>
            <a:r>
              <a:rPr lang="en-US" sz="2800" b="1" dirty="0">
                <a:solidFill>
                  <a:schemeClr val="bg1"/>
                </a:solidFill>
                <a:latin typeface="+mj-lt"/>
              </a:rPr>
              <a:t>and no change occurred in the character of the </a:t>
            </a:r>
          </a:p>
          <a:p>
            <a:pPr>
              <a:defRPr/>
            </a:pPr>
            <a:r>
              <a:rPr lang="en-US" sz="2800" b="1" dirty="0">
                <a:solidFill>
                  <a:schemeClr val="bg1"/>
                </a:solidFill>
                <a:latin typeface="+mj-lt"/>
              </a:rPr>
              <a:t>Auricular fibrillation which was present during </a:t>
            </a:r>
          </a:p>
          <a:p>
            <a:pPr>
              <a:defRPr/>
            </a:pPr>
            <a:r>
              <a:rPr lang="en-US" sz="2800" b="1" dirty="0">
                <a:solidFill>
                  <a:schemeClr val="bg1"/>
                </a:solidFill>
                <a:latin typeface="+mj-lt"/>
              </a:rPr>
              <a:t>the operation… Postoperative convalescence </a:t>
            </a:r>
          </a:p>
          <a:p>
            <a:pPr>
              <a:defRPr/>
            </a:pPr>
            <a:r>
              <a:rPr lang="en-US" sz="2800" b="1" dirty="0">
                <a:solidFill>
                  <a:schemeClr val="bg1"/>
                </a:solidFill>
                <a:latin typeface="+mj-lt"/>
              </a:rPr>
              <a:t>was uneventful… Orthopnea disappeared entirely.</a:t>
            </a:r>
          </a:p>
          <a:p>
            <a:pPr>
              <a:defRPr/>
            </a:pPr>
            <a:r>
              <a:rPr lang="en-US" sz="2800" b="1" dirty="0">
                <a:solidFill>
                  <a:schemeClr val="bg1"/>
                </a:solidFill>
                <a:latin typeface="+mj-lt"/>
              </a:rPr>
              <a:t>The liver became impalpable… Of interest was </a:t>
            </a:r>
          </a:p>
          <a:p>
            <a:pPr>
              <a:defRPr/>
            </a:pPr>
            <a:r>
              <a:rPr lang="en-US" sz="2800" b="1" dirty="0">
                <a:solidFill>
                  <a:schemeClr val="bg1"/>
                </a:solidFill>
                <a:latin typeface="+mj-lt"/>
              </a:rPr>
              <a:t>reversion of the fibrillation by the third </a:t>
            </a:r>
          </a:p>
          <a:p>
            <a:pPr>
              <a:defRPr/>
            </a:pPr>
            <a:r>
              <a:rPr lang="en-US" sz="2800" b="1" dirty="0">
                <a:solidFill>
                  <a:schemeClr val="bg1"/>
                </a:solidFill>
                <a:latin typeface="+mj-lt"/>
              </a:rPr>
              <a:t>postoperative day to normal sinus rhythm.” </a:t>
            </a:r>
          </a:p>
          <a:p>
            <a:pPr>
              <a:defRPr/>
            </a:pPr>
            <a:endParaRPr lang="en-US" sz="2800" b="1" dirty="0">
              <a:solidFill>
                <a:schemeClr val="bg1"/>
              </a:solidFill>
              <a:latin typeface="+mj-lt"/>
            </a:endParaRPr>
          </a:p>
          <a:p>
            <a:pPr>
              <a:defRPr/>
            </a:pPr>
            <a:endParaRPr lang="en-US" sz="2800" b="1" dirty="0">
              <a:solidFill>
                <a:schemeClr val="bg1"/>
              </a:solidFill>
              <a:latin typeface="+mj-lt"/>
            </a:endParaRPr>
          </a:p>
          <a:p>
            <a:pPr>
              <a:defRPr/>
            </a:pPr>
            <a:r>
              <a:rPr lang="en-US" sz="2800" b="1" dirty="0">
                <a:solidFill>
                  <a:schemeClr val="bg1"/>
                </a:solidFill>
                <a:latin typeface="+mj-lt"/>
              </a:rPr>
              <a:t>				The Heart of a Surgeon</a:t>
            </a:r>
          </a:p>
          <a:p>
            <a:pPr>
              <a:defRPr/>
            </a:pPr>
            <a:r>
              <a:rPr lang="en-US" sz="2800" b="1" dirty="0">
                <a:solidFill>
                  <a:schemeClr val="bg1"/>
                </a:solidFill>
                <a:latin typeface="+mj-lt"/>
              </a:rPr>
              <a:t>				John </a:t>
            </a:r>
            <a:r>
              <a:rPr lang="en-US" sz="2800" b="1" dirty="0" err="1">
                <a:solidFill>
                  <a:schemeClr val="bg1"/>
                </a:solidFill>
                <a:latin typeface="+mj-lt"/>
              </a:rPr>
              <a:t>Kiley</a:t>
            </a:r>
            <a:r>
              <a:rPr lang="en-US" sz="2800" b="1" dirty="0">
                <a:solidFill>
                  <a:schemeClr val="bg1"/>
                </a:solidFill>
                <a:latin typeface="+mj-lt"/>
              </a:rPr>
              <a:t>, 1984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1"/>
          </p:nvPr>
        </p:nvSpPr>
        <p:spPr>
          <a:xfrm>
            <a:off x="381000" y="1219200"/>
            <a:ext cx="8458200" cy="4876800"/>
          </a:xfrm>
          <a:effectLst>
            <a:outerShdw dist="35921" dir="2700000" algn="ctr" rotWithShape="0">
              <a:schemeClr val="tx1"/>
            </a:outerShdw>
          </a:effectLst>
        </p:spPr>
        <p:txBody>
          <a:bodyPr/>
          <a:lstStyle/>
          <a:p>
            <a:pPr>
              <a:buFontTx/>
              <a:buNone/>
            </a:pPr>
            <a:r>
              <a:rPr lang="en-US" altLang="en-US" sz="2800"/>
              <a:t>“She got on fine with the anesthetic, no trouble at all, and the operation didn’t take but an hour and 30 minutes.”</a:t>
            </a:r>
          </a:p>
          <a:p>
            <a:pPr>
              <a:buFontTx/>
              <a:buNone/>
            </a:pPr>
            <a:endParaRPr lang="en-US" altLang="en-US" sz="2800"/>
          </a:p>
          <a:p>
            <a:pPr>
              <a:buFontTx/>
              <a:buNone/>
            </a:pPr>
            <a:r>
              <a:rPr lang="en-US" altLang="en-US" sz="2400"/>
              <a:t>Interview with Agnes Kleckley, RN,  8/27/2008</a:t>
            </a:r>
          </a:p>
          <a:p>
            <a:pPr>
              <a:buFontTx/>
              <a:buNone/>
            </a:pPr>
            <a:r>
              <a:rPr lang="en-US" altLang="en-US" sz="2400"/>
              <a:t>Fred A. Crawford, Jr., M.D.</a:t>
            </a:r>
          </a:p>
        </p:txBody>
      </p:sp>
      <p:pic>
        <p:nvPicPr>
          <p:cNvPr id="26627" name="Picture 4" descr="kleck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5814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smithy460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11125"/>
            <a:ext cx="7010400" cy="663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s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075" y="301625"/>
            <a:ext cx="616585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s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282575"/>
            <a:ext cx="4056063" cy="629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smithyApr09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82550"/>
            <a:ext cx="374650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nvSpPr>
        <p:spPr bwMode="auto">
          <a:xfrm>
            <a:off x="4495800" y="1600200"/>
            <a:ext cx="4648200" cy="20574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buFontTx/>
              <a:buNone/>
            </a:pPr>
            <a:r>
              <a:rPr lang="en-US" altLang="en-US" sz="2800"/>
              <a:t>“ Like many other research men, he is pioneering in a field where he himself is a sufferer.”</a:t>
            </a:r>
            <a:endParaRPr lang="en-US" altLang="en-US" sz="2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ew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25" y="206375"/>
            <a:ext cx="7623175" cy="644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hs1"/>
          <p:cNvPicPr>
            <a:picLocks noChangeAspect="1" noChangeArrowheads="1"/>
          </p:cNvPicPr>
          <p:nvPr/>
        </p:nvPicPr>
        <p:blipFill>
          <a:blip r:embed="rId2" cstate="print">
            <a:extLst>
              <a:ext uri="{28A0092B-C50C-407E-A947-70E740481C1C}">
                <a14:useLocalDpi xmlns:a14="http://schemas.microsoft.com/office/drawing/2010/main" val="0"/>
              </a:ext>
            </a:extLst>
          </a:blip>
          <a:srcRect l="6723" t="8224" r="4251" b="7825"/>
          <a:stretch>
            <a:fillRect/>
          </a:stretch>
        </p:blipFill>
        <p:spPr bwMode="auto">
          <a:xfrm>
            <a:off x="2514600" y="228600"/>
            <a:ext cx="41529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ext Box 4"/>
          <p:cNvSpPr txBox="1">
            <a:spLocks noChangeArrowheads="1"/>
          </p:cNvSpPr>
          <p:nvPr/>
        </p:nvSpPr>
        <p:spPr bwMode="auto">
          <a:xfrm>
            <a:off x="301625" y="4549775"/>
            <a:ext cx="8693150" cy="2308225"/>
          </a:xfrm>
          <a:prstGeom prst="rect">
            <a:avLst/>
          </a:prstGeom>
          <a:noFill/>
          <a:ln w="38100">
            <a:noFill/>
            <a:miter lim="800000"/>
            <a:headEnd/>
            <a:tailEnd/>
          </a:ln>
          <a:effectLst>
            <a:outerShdw dist="35921" dir="2700000" algn="ctr" rotWithShape="0">
              <a:schemeClr val="tx1"/>
            </a:outerShdw>
          </a:effectLst>
        </p:spPr>
        <p:txBody>
          <a:bodyPr wrap="none">
            <a:spAutoFit/>
          </a:bodyPr>
          <a:lstStyle/>
          <a:p>
            <a:pPr>
              <a:defRPr/>
            </a:pPr>
            <a:r>
              <a:rPr lang="en-US" b="1" dirty="0">
                <a:solidFill>
                  <a:schemeClr val="bg1"/>
                </a:solidFill>
                <a:latin typeface="+mj-lt"/>
              </a:rPr>
              <a:t>“So far, only Dr. Smithy has tried the operation.  Some</a:t>
            </a:r>
          </a:p>
          <a:p>
            <a:pPr>
              <a:defRPr/>
            </a:pPr>
            <a:r>
              <a:rPr lang="en-US" b="1" dirty="0">
                <a:solidFill>
                  <a:schemeClr val="bg1"/>
                </a:solidFill>
                <a:latin typeface="+mj-lt"/>
              </a:rPr>
              <a:t>day, some other surgeon, who will need long laboratory</a:t>
            </a:r>
          </a:p>
          <a:p>
            <a:pPr>
              <a:defRPr/>
            </a:pPr>
            <a:r>
              <a:rPr lang="en-US" b="1" dirty="0">
                <a:solidFill>
                  <a:schemeClr val="bg1"/>
                </a:solidFill>
                <a:latin typeface="+mj-lt"/>
              </a:rPr>
              <a:t>training, might operate on Dr. Smithy himself, whose</a:t>
            </a:r>
          </a:p>
          <a:p>
            <a:pPr>
              <a:defRPr/>
            </a:pPr>
            <a:r>
              <a:rPr lang="en-US" b="1" dirty="0">
                <a:solidFill>
                  <a:schemeClr val="bg1"/>
                </a:solidFill>
                <a:latin typeface="+mj-lt"/>
              </a:rPr>
              <a:t>own heart was damaged in childhood by rheumatic fever.”</a:t>
            </a:r>
          </a:p>
          <a:p>
            <a:pPr>
              <a:defRPr/>
            </a:pPr>
            <a:endParaRPr lang="en-US" b="1" dirty="0">
              <a:solidFill>
                <a:schemeClr val="bg1"/>
              </a:solidFill>
              <a:latin typeface="+mj-lt"/>
            </a:endParaRPr>
          </a:p>
          <a:p>
            <a:pPr>
              <a:defRPr/>
            </a:pPr>
            <a:r>
              <a:rPr lang="en-US" b="1" dirty="0">
                <a:solidFill>
                  <a:schemeClr val="bg1"/>
                </a:solidFill>
                <a:latin typeface="+mj-lt"/>
              </a:rPr>
              <a:t>				Time, February 16, 1948</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Book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3025"/>
            <a:ext cx="5676900" cy="640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Box 2"/>
          <p:cNvSpPr txBox="1">
            <a:spLocks noChangeArrowheads="1"/>
          </p:cNvSpPr>
          <p:nvPr/>
        </p:nvSpPr>
        <p:spPr bwMode="auto">
          <a:xfrm>
            <a:off x="3733800" y="4200525"/>
            <a:ext cx="3200400" cy="182563"/>
          </a:xfrm>
          <a:prstGeom prst="rect">
            <a:avLst/>
          </a:prstGeom>
          <a:solidFill>
            <a:srgbClr val="FFFF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2772" name="TextBox 5"/>
          <p:cNvSpPr txBox="1">
            <a:spLocks noChangeArrowheads="1"/>
          </p:cNvSpPr>
          <p:nvPr/>
        </p:nvSpPr>
        <p:spPr bwMode="auto">
          <a:xfrm>
            <a:off x="3733800" y="4591050"/>
            <a:ext cx="3200400" cy="182563"/>
          </a:xfrm>
          <a:prstGeom prst="rect">
            <a:avLst/>
          </a:prstGeom>
          <a:solidFill>
            <a:srgbClr val="FFFF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2773" name="TextBox 6"/>
          <p:cNvSpPr txBox="1">
            <a:spLocks noChangeArrowheads="1"/>
          </p:cNvSpPr>
          <p:nvPr/>
        </p:nvSpPr>
        <p:spPr bwMode="auto">
          <a:xfrm>
            <a:off x="3124200" y="4381500"/>
            <a:ext cx="1371600" cy="182563"/>
          </a:xfrm>
          <a:prstGeom prst="rect">
            <a:avLst/>
          </a:prstGeom>
          <a:solidFill>
            <a:srgbClr val="FFFF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2774" name="TextBox 7"/>
          <p:cNvSpPr txBox="1">
            <a:spLocks noChangeArrowheads="1"/>
          </p:cNvSpPr>
          <p:nvPr/>
        </p:nvSpPr>
        <p:spPr bwMode="auto">
          <a:xfrm>
            <a:off x="3124200" y="4772025"/>
            <a:ext cx="762000" cy="182563"/>
          </a:xfrm>
          <a:prstGeom prst="rect">
            <a:avLst/>
          </a:prstGeom>
          <a:solidFill>
            <a:srgbClr val="FFFF00">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Book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9663" y="228600"/>
            <a:ext cx="438467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3"/>
          <p:cNvSpPr>
            <a:spLocks noChangeArrowheads="1"/>
          </p:cNvSpPr>
          <p:nvPr/>
        </p:nvSpPr>
        <p:spPr bwMode="auto">
          <a:xfrm>
            <a:off x="3733800" y="3048000"/>
            <a:ext cx="2133600" cy="92075"/>
          </a:xfrm>
          <a:prstGeom prst="rect">
            <a:avLst/>
          </a:prstGeom>
          <a:solidFill>
            <a:srgbClr val="FFFF00">
              <a:alpha val="39999"/>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3796" name="Rectangle 4"/>
          <p:cNvSpPr>
            <a:spLocks noChangeArrowheads="1"/>
          </p:cNvSpPr>
          <p:nvPr/>
        </p:nvSpPr>
        <p:spPr bwMode="auto">
          <a:xfrm>
            <a:off x="5181600" y="3124200"/>
            <a:ext cx="46038" cy="4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3797" name="Rectangle 5"/>
          <p:cNvSpPr>
            <a:spLocks noChangeArrowheads="1"/>
          </p:cNvSpPr>
          <p:nvPr/>
        </p:nvSpPr>
        <p:spPr bwMode="auto">
          <a:xfrm>
            <a:off x="3429000" y="3143250"/>
            <a:ext cx="2438400" cy="76200"/>
          </a:xfrm>
          <a:prstGeom prst="rect">
            <a:avLst/>
          </a:prstGeom>
          <a:solidFill>
            <a:srgbClr val="FFFF00">
              <a:alpha val="39999"/>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3798" name="Rectangle 6"/>
          <p:cNvSpPr>
            <a:spLocks noChangeArrowheads="1"/>
          </p:cNvSpPr>
          <p:nvPr/>
        </p:nvSpPr>
        <p:spPr bwMode="auto">
          <a:xfrm>
            <a:off x="3429000" y="3228975"/>
            <a:ext cx="2438400" cy="76200"/>
          </a:xfrm>
          <a:prstGeom prst="rect">
            <a:avLst/>
          </a:prstGeom>
          <a:solidFill>
            <a:srgbClr val="FFFF00">
              <a:alpha val="39999"/>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3799" name="Rectangle 7"/>
          <p:cNvSpPr>
            <a:spLocks noChangeArrowheads="1"/>
          </p:cNvSpPr>
          <p:nvPr/>
        </p:nvSpPr>
        <p:spPr bwMode="auto">
          <a:xfrm>
            <a:off x="3429000" y="3309938"/>
            <a:ext cx="1600200" cy="92075"/>
          </a:xfrm>
          <a:prstGeom prst="rect">
            <a:avLst/>
          </a:prstGeom>
          <a:solidFill>
            <a:srgbClr val="FFFF00">
              <a:alpha val="39999"/>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l="3073" t="1248" b="1442"/>
          <a:stretch>
            <a:fillRect/>
          </a:stretch>
        </p:blipFill>
        <p:spPr bwMode="auto">
          <a:xfrm>
            <a:off x="419100" y="838200"/>
            <a:ext cx="39433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3" descr="Bookr1"/>
          <p:cNvPicPr>
            <a:picLocks noChangeAspect="1" noChangeArrowheads="1"/>
          </p:cNvPicPr>
          <p:nvPr/>
        </p:nvPicPr>
        <p:blipFill>
          <a:blip r:embed="rId3">
            <a:extLst>
              <a:ext uri="{28A0092B-C50C-407E-A947-70E740481C1C}">
                <a14:useLocalDpi xmlns:a14="http://schemas.microsoft.com/office/drawing/2010/main" val="0"/>
              </a:ext>
            </a:extLst>
          </a:blip>
          <a:srcRect l="6490" t="3583" r="2650" b="6865"/>
          <a:stretch>
            <a:fillRect/>
          </a:stretch>
        </p:blipFill>
        <p:spPr bwMode="auto">
          <a:xfrm>
            <a:off x="4648200" y="914400"/>
            <a:ext cx="433705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Rectangle 3"/>
          <p:cNvSpPr>
            <a:spLocks noChangeArrowheads="1"/>
          </p:cNvSpPr>
          <p:nvPr/>
        </p:nvSpPr>
        <p:spPr bwMode="auto">
          <a:xfrm>
            <a:off x="7162800" y="3524250"/>
            <a:ext cx="914400" cy="76200"/>
          </a:xfrm>
          <a:prstGeom prst="rect">
            <a:avLst/>
          </a:prstGeom>
          <a:solidFill>
            <a:srgbClr val="FFFF00">
              <a:alpha val="47842"/>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4821" name="Rectangle 4"/>
          <p:cNvSpPr>
            <a:spLocks noChangeArrowheads="1"/>
          </p:cNvSpPr>
          <p:nvPr/>
        </p:nvSpPr>
        <p:spPr bwMode="auto">
          <a:xfrm>
            <a:off x="5334000" y="3614738"/>
            <a:ext cx="2560638" cy="92075"/>
          </a:xfrm>
          <a:prstGeom prst="rect">
            <a:avLst/>
          </a:prstGeom>
          <a:solidFill>
            <a:srgbClr val="FFFF00">
              <a:alpha val="47842"/>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4822" name="Rectangle 5"/>
          <p:cNvSpPr>
            <a:spLocks noChangeArrowheads="1"/>
          </p:cNvSpPr>
          <p:nvPr/>
        </p:nvSpPr>
        <p:spPr bwMode="auto">
          <a:xfrm>
            <a:off x="5638800" y="4376738"/>
            <a:ext cx="2651125" cy="109537"/>
          </a:xfrm>
          <a:prstGeom prst="rect">
            <a:avLst/>
          </a:prstGeom>
          <a:solidFill>
            <a:srgbClr val="FFFF00">
              <a:alpha val="47842"/>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4823" name="Rectangle 6"/>
          <p:cNvSpPr>
            <a:spLocks noChangeArrowheads="1"/>
          </p:cNvSpPr>
          <p:nvPr/>
        </p:nvSpPr>
        <p:spPr bwMode="auto">
          <a:xfrm>
            <a:off x="5334000" y="4495800"/>
            <a:ext cx="1371600" cy="76200"/>
          </a:xfrm>
          <a:prstGeom prst="rect">
            <a:avLst/>
          </a:prstGeom>
          <a:solidFill>
            <a:srgbClr val="FFFF00">
              <a:alpha val="47842"/>
            </a:srgbClr>
          </a:soli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effectLst>
            <a:outerShdw dist="35921" dir="2700000" algn="ctr" rotWithShape="0">
              <a:schemeClr val="tx1"/>
            </a:outerShdw>
          </a:effectLst>
        </p:spPr>
        <p:txBody>
          <a:bodyPr/>
          <a:lstStyle/>
          <a:p>
            <a:pPr algn="l">
              <a:defRPr/>
            </a:pPr>
            <a:r>
              <a:rPr lang="en-US" sz="3600" dirty="0">
                <a:effectLst>
                  <a:outerShdw blurRad="38100" dist="38100" dir="2700000" algn="tl">
                    <a:srgbClr val="000000">
                      <a:alpha val="43137"/>
                    </a:srgbClr>
                  </a:outerShdw>
                </a:effectLst>
              </a:rPr>
              <a:t>Summary</a:t>
            </a:r>
          </a:p>
        </p:txBody>
      </p:sp>
      <p:sp>
        <p:nvSpPr>
          <p:cNvPr id="131075" name="Rectangle 3"/>
          <p:cNvSpPr>
            <a:spLocks noGrp="1" noChangeArrowheads="1"/>
          </p:cNvSpPr>
          <p:nvPr>
            <p:ph type="body" idx="1"/>
          </p:nvPr>
        </p:nvSpPr>
        <p:spPr>
          <a:effectLst>
            <a:outerShdw dist="35921" dir="2700000" algn="ctr" rotWithShape="0">
              <a:schemeClr val="tx1"/>
            </a:outerShdw>
          </a:effectLst>
        </p:spPr>
        <p:txBody>
          <a:bodyPr/>
          <a:lstStyle/>
          <a:p>
            <a:pPr>
              <a:buFontTx/>
              <a:buNone/>
              <a:defRPr/>
            </a:pPr>
            <a:r>
              <a:rPr lang="en-US" dirty="0">
                <a:effectLst>
                  <a:outerShdw blurRad="38100" dist="38100" dir="2700000" algn="tl">
                    <a:srgbClr val="000000">
                      <a:alpha val="43137"/>
                    </a:srgbClr>
                  </a:outerShdw>
                </a:effectLst>
              </a:rPr>
              <a:t>7		Patients</a:t>
            </a:r>
          </a:p>
          <a:p>
            <a:pPr>
              <a:buFontTx/>
              <a:buNone/>
              <a:defRPr/>
            </a:pPr>
            <a:r>
              <a:rPr lang="en-US" dirty="0">
                <a:effectLst>
                  <a:outerShdw blurRad="38100" dist="38100" dir="2700000" algn="tl">
                    <a:srgbClr val="000000">
                      <a:alpha val="43137"/>
                    </a:srgbClr>
                  </a:outerShdw>
                </a:effectLst>
              </a:rPr>
              <a:t>4/7	No valve tissue removed</a:t>
            </a:r>
          </a:p>
          <a:p>
            <a:pPr>
              <a:buFontTx/>
              <a:buNone/>
              <a:defRPr/>
            </a:pPr>
            <a:r>
              <a:rPr lang="en-US" dirty="0">
                <a:effectLst>
                  <a:outerShdw blurRad="38100" dist="38100" dir="2700000" algn="tl">
                    <a:srgbClr val="000000">
                      <a:alpha val="43137"/>
                    </a:srgbClr>
                  </a:outerShdw>
                </a:effectLst>
              </a:rPr>
              <a:t>		2/4	Died (pneumonia, arrhythmia) 		in hospital</a:t>
            </a:r>
          </a:p>
          <a:p>
            <a:pPr>
              <a:buFontTx/>
              <a:buNone/>
              <a:defRPr/>
            </a:pPr>
            <a:r>
              <a:rPr lang="en-US" dirty="0">
                <a:effectLst>
                  <a:outerShdw blurRad="38100" dist="38100" dir="2700000" algn="tl">
                    <a:srgbClr val="000000">
                      <a:alpha val="43137"/>
                    </a:srgbClr>
                  </a:outerShdw>
                </a:effectLst>
              </a:rPr>
              <a:t>		2/4	Survived – no change</a:t>
            </a:r>
          </a:p>
          <a:p>
            <a:pPr>
              <a:buFontTx/>
              <a:buNone/>
              <a:defRPr/>
            </a:pPr>
            <a:r>
              <a:rPr lang="en-US" dirty="0">
                <a:effectLst>
                  <a:outerShdw blurRad="38100" dist="38100" dir="2700000" algn="tl">
                    <a:srgbClr val="000000">
                      <a:alpha val="43137"/>
                    </a:srgbClr>
                  </a:outerShdw>
                </a:effectLst>
              </a:rPr>
              <a:t>3/7	Valve tissue removed</a:t>
            </a:r>
          </a:p>
          <a:p>
            <a:pPr>
              <a:buFontTx/>
              <a:buNone/>
              <a:defRPr/>
            </a:pPr>
            <a:r>
              <a:rPr lang="en-US" dirty="0">
                <a:effectLst>
                  <a:outerShdw blurRad="38100" dist="38100" dir="2700000" algn="tl">
                    <a:srgbClr val="000000">
                      <a:alpha val="43137"/>
                    </a:srgbClr>
                  </a:outerShdw>
                </a:effectLst>
              </a:rPr>
              <a:t>		3/3  Survived 6-12 months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John Boone to A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295400"/>
            <a:ext cx="3895725" cy="491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John Boon to AB  p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676400"/>
            <a:ext cx="3611563"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Text Box 4"/>
          <p:cNvSpPr txBox="1">
            <a:spLocks noChangeArrowheads="1"/>
          </p:cNvSpPr>
          <p:nvPr/>
        </p:nvSpPr>
        <p:spPr bwMode="auto">
          <a:xfrm>
            <a:off x="990600" y="381000"/>
            <a:ext cx="7283450" cy="366713"/>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eaLnBrk="1" hangingPunct="1">
              <a:defRPr/>
            </a:pPr>
            <a:r>
              <a:rPr lang="en-US" sz="1800" b="1">
                <a:solidFill>
                  <a:srgbClr val="FFFF00"/>
                </a:solidFill>
                <a:effectLst>
                  <a:outerShdw blurRad="38100" dist="38100" dir="2700000" algn="tl">
                    <a:srgbClr val="000000"/>
                  </a:outerShdw>
                </a:effectLst>
                <a:latin typeface="Arial" charset="0"/>
              </a:rPr>
              <a:t>Dr. Boone’s Letter to Dr. Blalock regarding Dr Smithy’s Condition</a:t>
            </a:r>
          </a:p>
        </p:txBody>
      </p:sp>
      <p:sp>
        <p:nvSpPr>
          <p:cNvPr id="36869" name="Rectangle 5"/>
          <p:cNvSpPr>
            <a:spLocks noChangeArrowheads="1"/>
          </p:cNvSpPr>
          <p:nvPr/>
        </p:nvSpPr>
        <p:spPr bwMode="auto">
          <a:xfrm>
            <a:off x="1219200" y="3048000"/>
            <a:ext cx="3200400" cy="152400"/>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6870" name="Rectangle 6"/>
          <p:cNvSpPr>
            <a:spLocks noChangeArrowheads="1"/>
          </p:cNvSpPr>
          <p:nvPr/>
        </p:nvSpPr>
        <p:spPr bwMode="auto">
          <a:xfrm>
            <a:off x="838200" y="3429000"/>
            <a:ext cx="1905000" cy="76200"/>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6871" name="Rectangle 7"/>
          <p:cNvSpPr>
            <a:spLocks noChangeArrowheads="1"/>
          </p:cNvSpPr>
          <p:nvPr/>
        </p:nvSpPr>
        <p:spPr bwMode="auto">
          <a:xfrm>
            <a:off x="2743200" y="4724400"/>
            <a:ext cx="1676400" cy="76200"/>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6872" name="Rectangle 8"/>
          <p:cNvSpPr>
            <a:spLocks noChangeArrowheads="1"/>
          </p:cNvSpPr>
          <p:nvPr/>
        </p:nvSpPr>
        <p:spPr bwMode="auto">
          <a:xfrm>
            <a:off x="838200" y="4800600"/>
            <a:ext cx="3581400" cy="304800"/>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6873" name="Rectangle 9"/>
          <p:cNvSpPr>
            <a:spLocks noChangeArrowheads="1"/>
          </p:cNvSpPr>
          <p:nvPr/>
        </p:nvSpPr>
        <p:spPr bwMode="auto">
          <a:xfrm>
            <a:off x="838200" y="3200400"/>
            <a:ext cx="3581400" cy="228600"/>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r Blalock to Smithy"/>
          <p:cNvPicPr>
            <a:picLocks noChangeAspect="1" noChangeArrowheads="1"/>
          </p:cNvPicPr>
          <p:nvPr/>
        </p:nvPicPr>
        <p:blipFill>
          <a:blip r:embed="rId2" cstate="print">
            <a:extLst>
              <a:ext uri="{28A0092B-C50C-407E-A947-70E740481C1C}">
                <a14:useLocalDpi xmlns:a14="http://schemas.microsoft.com/office/drawing/2010/main" val="0"/>
              </a:ext>
            </a:extLst>
          </a:blip>
          <a:srcRect l="11005" t="19862" r="9232"/>
          <a:stretch>
            <a:fillRect/>
          </a:stretch>
        </p:blipFill>
        <p:spPr bwMode="auto">
          <a:xfrm>
            <a:off x="2514600" y="685800"/>
            <a:ext cx="4425950" cy="575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3"/>
          <p:cNvSpPr txBox="1">
            <a:spLocks noChangeArrowheads="1"/>
          </p:cNvSpPr>
          <p:nvPr/>
        </p:nvSpPr>
        <p:spPr bwMode="auto">
          <a:xfrm>
            <a:off x="1127125" y="152400"/>
            <a:ext cx="7423150" cy="3667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eaLnBrk="1" hangingPunct="1">
              <a:spcBef>
                <a:spcPct val="0"/>
              </a:spcBef>
              <a:buFontTx/>
              <a:buNone/>
            </a:pPr>
            <a:r>
              <a:rPr lang="en-US" altLang="en-US" sz="1800">
                <a:solidFill>
                  <a:srgbClr val="FFFF00"/>
                </a:solidFill>
              </a:rPr>
              <a:t>Letter from Dr. Blalock to Horace Smithy after John Boone’s Letter</a:t>
            </a:r>
          </a:p>
        </p:txBody>
      </p:sp>
      <p:sp>
        <p:nvSpPr>
          <p:cNvPr id="37892" name="Rectangle 8"/>
          <p:cNvSpPr>
            <a:spLocks noChangeArrowheads="1"/>
          </p:cNvSpPr>
          <p:nvPr/>
        </p:nvSpPr>
        <p:spPr bwMode="auto">
          <a:xfrm>
            <a:off x="3171825" y="3657600"/>
            <a:ext cx="3352800" cy="152400"/>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7893" name="Rectangle 8"/>
          <p:cNvSpPr>
            <a:spLocks noChangeArrowheads="1"/>
          </p:cNvSpPr>
          <p:nvPr/>
        </p:nvSpPr>
        <p:spPr bwMode="auto">
          <a:xfrm>
            <a:off x="2895600" y="3810000"/>
            <a:ext cx="3657600" cy="133350"/>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
        <p:nvSpPr>
          <p:cNvPr id="37894" name="Rectangle 8"/>
          <p:cNvSpPr>
            <a:spLocks noChangeArrowheads="1"/>
          </p:cNvSpPr>
          <p:nvPr/>
        </p:nvSpPr>
        <p:spPr bwMode="auto">
          <a:xfrm>
            <a:off x="2895600" y="3943350"/>
            <a:ext cx="2133600" cy="104775"/>
          </a:xfrm>
          <a:prstGeom prst="rect">
            <a:avLst/>
          </a:prstGeom>
          <a:solidFill>
            <a:srgbClr val="FFFF00">
              <a:alpha val="3607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endParaRPr lang="en-US" altLang="en-US" sz="2400" b="0">
              <a:solidFill>
                <a:schemeClr val="tx1"/>
              </a:solidFill>
              <a:latin typeface="Times New Roman" pitchFamily="18"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3200400" y="304800"/>
            <a:ext cx="5943600" cy="62261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2400"/>
              <a:t>“ Horace got a patient to come from South Carolina to Baltimore to undergo the operation. While Alfred Blalock and Dr. Smithy were scrubbing, the patient</a:t>
            </a:r>
          </a:p>
          <a:p>
            <a:pPr>
              <a:spcBef>
                <a:spcPct val="0"/>
              </a:spcBef>
              <a:buFontTx/>
              <a:buNone/>
            </a:pPr>
            <a:r>
              <a:rPr lang="en-US" altLang="en-US" sz="2400"/>
              <a:t>developed an arrhythmia which degenerated into ventricular tachycardia.  This was during induction</a:t>
            </a:r>
          </a:p>
          <a:p>
            <a:pPr>
              <a:spcBef>
                <a:spcPct val="0"/>
              </a:spcBef>
              <a:buFontTx/>
              <a:buNone/>
            </a:pPr>
            <a:r>
              <a:rPr lang="en-US" altLang="en-US" sz="2400"/>
              <a:t>of anesthesia.  Ultimately the patient went into ventricular fibrillation.  Dr. Blalock and Smithy opened the patient’s chest, but he could not be </a:t>
            </a:r>
          </a:p>
          <a:p>
            <a:pPr>
              <a:spcBef>
                <a:spcPct val="0"/>
              </a:spcBef>
              <a:buFontTx/>
              <a:buNone/>
            </a:pPr>
            <a:r>
              <a:rPr lang="en-US" altLang="en-US" sz="2400"/>
              <a:t>resuscitated.  This discouraged Dr. Blalock greatly.”</a:t>
            </a:r>
          </a:p>
          <a:p>
            <a:pPr>
              <a:lnSpc>
                <a:spcPct val="80000"/>
              </a:lnSpc>
              <a:spcBef>
                <a:spcPct val="0"/>
              </a:spcBef>
              <a:buFontTx/>
              <a:buNone/>
            </a:pPr>
            <a:endParaRPr lang="en-US" altLang="en-US" sz="2400"/>
          </a:p>
          <a:p>
            <a:pPr>
              <a:spcBef>
                <a:spcPct val="0"/>
              </a:spcBef>
              <a:buFontTx/>
              <a:buNone/>
            </a:pPr>
            <a:r>
              <a:rPr lang="en-US" altLang="en-US" sz="2400"/>
              <a:t>Interview with Dr. William Muller, 10/18/1991</a:t>
            </a:r>
          </a:p>
          <a:p>
            <a:pPr>
              <a:spcBef>
                <a:spcPct val="0"/>
              </a:spcBef>
              <a:buFontTx/>
              <a:buNone/>
            </a:pPr>
            <a:r>
              <a:rPr lang="en-US" altLang="en-US" sz="2400"/>
              <a:t>Randolph Chitwood, M.D.</a:t>
            </a:r>
          </a:p>
        </p:txBody>
      </p:sp>
      <p:pic>
        <p:nvPicPr>
          <p:cNvPr id="38915" name="Picture 3" descr="Mull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7200"/>
            <a:ext cx="2933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p:cNvSpPr>
            <a:spLocks noChangeArrowheads="1"/>
          </p:cNvSpPr>
          <p:nvPr/>
        </p:nvSpPr>
        <p:spPr bwMode="auto">
          <a:xfrm>
            <a:off x="228600" y="457200"/>
            <a:ext cx="8686800" cy="5632450"/>
          </a:xfrm>
          <a:prstGeom prst="rect">
            <a:avLst/>
          </a:prstGeom>
          <a:noFill/>
          <a:ln w="38100">
            <a:noFill/>
            <a:miter lim="800000"/>
            <a:headEnd/>
            <a:tailEnd/>
          </a:ln>
        </p:spPr>
        <p:txBody>
          <a:bodyPr anchor="ctr">
            <a:spAutoFit/>
          </a:bodyPr>
          <a:lstStyle/>
          <a:p>
            <a:pPr>
              <a:defRPr/>
            </a:pP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Finally the day arrived for the surgery at Hopkins</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 </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 Anesthesia was started and I made an incision over the fifth </a:t>
            </a:r>
            <a:r>
              <a:rPr lang="en-US" b="1" dirty="0" err="1">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intercostal</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 space.</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 </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 Just as I opened the pericardium, the patient developed ventricular fibrillation.</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 </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 Despite all of our efforts to defibrillate and resuscitate, this procedure was not successful.</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 </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 At the time we even used a set of electrodes which I had designed and produced myself for clinical use in the hospital.</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 </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 That was the first defibrillator at the Johns Hopkins Hospital.</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a:t>
            </a:r>
          </a:p>
          <a:p>
            <a:pPr>
              <a:defRPr/>
            </a:pPr>
            <a:endParaRPr lang="en-US" b="1" dirty="0">
              <a:solidFill>
                <a:schemeClr val="bg1"/>
              </a:solidFill>
              <a:effectLst>
                <a:outerShdw blurRad="50800" dist="38100" dir="2700000" algn="tl" rotWithShape="0">
                  <a:prstClr val="black">
                    <a:alpha val="40000"/>
                  </a:prstClr>
                </a:outerShdw>
              </a:effectLst>
              <a:ea typeface="Calibri" pitchFamily="34" charset="0"/>
              <a:cs typeface="Arial" charset="0"/>
            </a:endParaRPr>
          </a:p>
          <a:p>
            <a:pPr>
              <a:defRPr/>
            </a:pP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Horace Smithy was in the operating room at that time, and I looked over at him and saw his face fall. </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 </a:t>
            </a:r>
            <a:r>
              <a:rPr lang="en-US" b="1" dirty="0">
                <a:solidFill>
                  <a:schemeClr val="bg1"/>
                </a:solidFill>
                <a:effectLst>
                  <a:outerShdw blurRad="50800" dist="38100" dir="2700000" algn="tl" rotWithShape="0">
                    <a:prstClr val="black">
                      <a:alpha val="40000"/>
                    </a:prstClr>
                  </a:outerShdw>
                </a:effectLst>
                <a:latin typeface="Arial" charset="0"/>
                <a:ea typeface="Calibri" pitchFamily="34" charset="0"/>
                <a:cs typeface="Arial" charset="0"/>
              </a:rPr>
              <a:t>He thought that this was his only chance at having a successful operation for himself.</a:t>
            </a:r>
            <a:r>
              <a:rPr lang="en-US" b="1" dirty="0">
                <a:solidFill>
                  <a:schemeClr val="bg1"/>
                </a:solidFill>
                <a:effectLst>
                  <a:outerShdw blurRad="50800" dist="38100" dir="2700000" algn="tl" rotWithShape="0">
                    <a:prstClr val="black">
                      <a:alpha val="40000"/>
                    </a:prstClr>
                  </a:outerShdw>
                </a:effectLst>
                <a:ea typeface="Calibri" pitchFamily="34" charset="0"/>
                <a:cs typeface="Arial" charset="0"/>
              </a:rPr>
              <a:t>”</a:t>
            </a:r>
          </a:p>
        </p:txBody>
      </p:sp>
      <p:sp>
        <p:nvSpPr>
          <p:cNvPr id="3" name="Rectangle 2"/>
          <p:cNvSpPr/>
          <p:nvPr/>
        </p:nvSpPr>
        <p:spPr>
          <a:xfrm>
            <a:off x="4191000" y="5791200"/>
            <a:ext cx="4572000" cy="830263"/>
          </a:xfrm>
          <a:prstGeom prst="rect">
            <a:avLst/>
          </a:prstGeom>
        </p:spPr>
        <p:txBody>
          <a:bodyPr>
            <a:spAutoFit/>
          </a:bodyPr>
          <a:lstStyle/>
          <a:p>
            <a:pPr indent="457200">
              <a:defRPr/>
            </a:pPr>
            <a:r>
              <a:rPr lang="en-US" b="1" dirty="0">
                <a:solidFill>
                  <a:schemeClr val="bg1"/>
                </a:solidFill>
                <a:effectLst>
                  <a:outerShdw blurRad="50800" dist="38100" dir="2700000" algn="tl" rotWithShape="0">
                    <a:prstClr val="black">
                      <a:alpha val="40000"/>
                    </a:prstClr>
                  </a:outerShdw>
                </a:effectLst>
                <a:latin typeface="+mj-lt"/>
                <a:cs typeface="Arial" pitchFamily="34" charset="0"/>
              </a:rPr>
              <a:t>Letter, Denton Cooley</a:t>
            </a:r>
          </a:p>
          <a:p>
            <a:pPr indent="457200">
              <a:defRPr/>
            </a:pPr>
            <a:r>
              <a:rPr lang="en-US" b="1" dirty="0">
                <a:solidFill>
                  <a:schemeClr val="bg1"/>
                </a:solidFill>
                <a:effectLst>
                  <a:outerShdw blurRad="50800" dist="38100" dir="2700000" algn="tl" rotWithShape="0">
                    <a:prstClr val="black">
                      <a:alpha val="40000"/>
                    </a:prstClr>
                  </a:outerShdw>
                </a:effectLst>
                <a:latin typeface="+mj-lt"/>
                <a:cs typeface="Arial" pitchFamily="34" charset="0"/>
              </a:rPr>
              <a:t>September, 2009</a:t>
            </a:r>
            <a:endParaRPr lang="en-US" b="1" dirty="0">
              <a:solidFill>
                <a:schemeClr val="bg1"/>
              </a:solidFill>
              <a:effectLst>
                <a:outerShdw blurRad="50800" dist="38100" dir="2700000" algn="tl" rotWithShape="0">
                  <a:prstClr val="black">
                    <a:alpha val="40000"/>
                  </a:prstClr>
                </a:outerShdw>
              </a:effectLst>
              <a:latin typeface="+mj-lt"/>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Book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525" y="0"/>
            <a:ext cx="353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UT0046"/>
          <p:cNvPicPr>
            <a:picLocks noChangeAspect="1" noChangeArrowheads="1"/>
          </p:cNvPicPr>
          <p:nvPr/>
        </p:nvPicPr>
        <p:blipFill>
          <a:blip r:embed="rId2">
            <a:extLst>
              <a:ext uri="{28A0092B-C50C-407E-A947-70E740481C1C}">
                <a14:useLocalDpi xmlns:a14="http://schemas.microsoft.com/office/drawing/2010/main" val="0"/>
              </a:ext>
            </a:extLst>
          </a:blip>
          <a:srcRect t="30891" r="12991" b="3615"/>
          <a:stretch>
            <a:fillRect/>
          </a:stretch>
        </p:blipFill>
        <p:spPr bwMode="auto">
          <a:xfrm>
            <a:off x="2133600" y="242888"/>
            <a:ext cx="5186363" cy="638651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hs2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57200"/>
            <a:ext cx="8804275"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AUT0057"/>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26146" t="6964" r="28168" b="57253"/>
          <a:stretch>
            <a:fillRect/>
          </a:stretch>
        </p:blipFill>
        <p:spPr bwMode="auto">
          <a:xfrm>
            <a:off x="228600" y="381000"/>
            <a:ext cx="37814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43011" name="Picture 4" descr="hs18"/>
          <p:cNvPicPr>
            <a:picLocks noChangeAspect="1" noChangeArrowheads="1"/>
          </p:cNvPicPr>
          <p:nvPr/>
        </p:nvPicPr>
        <p:blipFill>
          <a:blip r:embed="rId3">
            <a:extLst>
              <a:ext uri="{28A0092B-C50C-407E-A947-70E740481C1C}">
                <a14:useLocalDpi xmlns:a14="http://schemas.microsoft.com/office/drawing/2010/main" val="0"/>
              </a:ext>
            </a:extLst>
          </a:blip>
          <a:srcRect r="57671" b="42500"/>
          <a:stretch>
            <a:fillRect/>
          </a:stretch>
        </p:blipFill>
        <p:spPr bwMode="auto">
          <a:xfrm>
            <a:off x="4800600" y="609600"/>
            <a:ext cx="3733800" cy="520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38200" y="4572000"/>
            <a:ext cx="2590800" cy="461963"/>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mj-lt"/>
              </a:rPr>
              <a:t>New York Times</a:t>
            </a:r>
          </a:p>
        </p:txBody>
      </p:sp>
      <p:sp>
        <p:nvSpPr>
          <p:cNvPr id="5" name="TextBox 4"/>
          <p:cNvSpPr txBox="1"/>
          <p:nvPr/>
        </p:nvSpPr>
        <p:spPr>
          <a:xfrm>
            <a:off x="4648200" y="5943600"/>
            <a:ext cx="3810000" cy="461963"/>
          </a:xfrm>
          <a:prstGeom prst="rect">
            <a:avLst/>
          </a:prstGeom>
          <a:noFill/>
        </p:spPr>
        <p:txBody>
          <a:bodyPr>
            <a:spAutoFit/>
          </a:bodyPr>
          <a:lstStyle/>
          <a:p>
            <a:pPr>
              <a:defRPr/>
            </a:pPr>
            <a:r>
              <a:rPr lang="en-US" b="1" dirty="0">
                <a:solidFill>
                  <a:schemeClr val="bg1"/>
                </a:solidFill>
                <a:effectLst>
                  <a:outerShdw blurRad="38100" dist="38100" dir="2700000" algn="tl">
                    <a:srgbClr val="000000">
                      <a:alpha val="43137"/>
                    </a:srgbClr>
                  </a:outerShdw>
                </a:effectLst>
                <a:latin typeface="+mj-lt"/>
              </a:rPr>
              <a:t>New York Herald Tribune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body" idx="1"/>
          </p:nvPr>
        </p:nvSpPr>
        <p:spPr>
          <a:xfrm>
            <a:off x="3733800" y="457200"/>
            <a:ext cx="5105400" cy="4876800"/>
          </a:xfrm>
          <a:effectLst>
            <a:outerShdw dist="35921" dir="2700000" algn="ctr" rotWithShape="0">
              <a:schemeClr val="tx1"/>
            </a:outerShdw>
          </a:effectLst>
        </p:spPr>
        <p:txBody>
          <a:bodyPr/>
          <a:lstStyle/>
          <a:p>
            <a:pPr>
              <a:buFontTx/>
              <a:buNone/>
            </a:pPr>
            <a:r>
              <a:rPr lang="en-US" altLang="en-US" sz="2800"/>
              <a:t>“ Have you heard of the article that he was supposed to give in Miami?  Well, he sat up in his bed in the oxygen tent that night and dictated that letter to Dr. Stallworth.  He knew that he was going to die.  He died at 5:30 the next morning after he finished it.”</a:t>
            </a:r>
          </a:p>
          <a:p>
            <a:pPr>
              <a:buFontTx/>
              <a:buNone/>
            </a:pPr>
            <a:r>
              <a:rPr lang="en-US" altLang="en-US" sz="2400"/>
              <a:t>Interview with Agnes Kleckley, RN,  8/27/2008</a:t>
            </a:r>
          </a:p>
          <a:p>
            <a:pPr>
              <a:buFontTx/>
              <a:buNone/>
            </a:pPr>
            <a:r>
              <a:rPr lang="en-US" altLang="en-US" sz="2400"/>
              <a:t>Fred A. Crawford, Jr., M.D.</a:t>
            </a:r>
          </a:p>
        </p:txBody>
      </p:sp>
      <p:pic>
        <p:nvPicPr>
          <p:cNvPr id="44035" name="Picture 3" descr="kleckly"/>
          <p:cNvPicPr>
            <a:picLocks noChangeAspect="1" noChangeArrowheads="1"/>
          </p:cNvPicPr>
          <p:nvPr/>
        </p:nvPicPr>
        <p:blipFill>
          <a:blip r:embed="rId2">
            <a:extLst>
              <a:ext uri="{28A0092B-C50C-407E-A947-70E740481C1C}">
                <a14:useLocalDpi xmlns:a14="http://schemas.microsoft.com/office/drawing/2010/main" val="0"/>
              </a:ext>
            </a:extLst>
          </a:blip>
          <a:srcRect l="53703" t="9877" r="13889" b="34567"/>
          <a:stretch>
            <a:fillRect/>
          </a:stretch>
        </p:blipFill>
        <p:spPr bwMode="auto">
          <a:xfrm>
            <a:off x="609600" y="533400"/>
            <a:ext cx="2667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52400" y="279400"/>
            <a:ext cx="7208838" cy="61801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spcBef>
                <a:spcPct val="0"/>
              </a:spcBef>
              <a:buFontTx/>
              <a:buNone/>
            </a:pPr>
            <a:r>
              <a:rPr lang="en-US" altLang="en-US" sz="2400"/>
              <a:t>“I left the meeting right after my presentation, as</a:t>
            </a:r>
          </a:p>
          <a:p>
            <a:pPr>
              <a:spcBef>
                <a:spcPct val="0"/>
              </a:spcBef>
              <a:buFontTx/>
              <a:buNone/>
            </a:pPr>
            <a:r>
              <a:rPr lang="en-US" altLang="en-US" sz="2400"/>
              <a:t>I was worried about Dr. Smithy’s survival. </a:t>
            </a:r>
          </a:p>
          <a:p>
            <a:pPr>
              <a:spcBef>
                <a:spcPct val="0"/>
              </a:spcBef>
              <a:buFontTx/>
              <a:buNone/>
            </a:pPr>
            <a:r>
              <a:rPr lang="en-US" altLang="en-US" sz="2400"/>
              <a:t>Dr. Smithy was very ill but still could talk.  </a:t>
            </a:r>
          </a:p>
          <a:p>
            <a:pPr>
              <a:spcBef>
                <a:spcPct val="0"/>
              </a:spcBef>
              <a:buFontTx/>
              <a:buNone/>
            </a:pPr>
            <a:r>
              <a:rPr lang="en-US" altLang="en-US" sz="2400"/>
              <a:t>He was very anxious to know how everyone </a:t>
            </a:r>
          </a:p>
          <a:p>
            <a:pPr>
              <a:spcBef>
                <a:spcPct val="0"/>
              </a:spcBef>
              <a:buFontTx/>
              <a:buNone/>
            </a:pPr>
            <a:r>
              <a:rPr lang="en-US" altLang="en-US" sz="2400"/>
              <a:t>responded to his work.  (Dr. Smithy) had written </a:t>
            </a:r>
          </a:p>
          <a:p>
            <a:pPr>
              <a:spcBef>
                <a:spcPct val="0"/>
              </a:spcBef>
              <a:buFontTx/>
              <a:buNone/>
            </a:pPr>
            <a:r>
              <a:rPr lang="en-US" altLang="en-US" sz="2400"/>
              <a:t>part of a paper and wanted me to finish it.  After </a:t>
            </a:r>
          </a:p>
          <a:p>
            <a:pPr>
              <a:spcBef>
                <a:spcPct val="0"/>
              </a:spcBef>
              <a:buFontTx/>
              <a:buNone/>
            </a:pPr>
            <a:r>
              <a:rPr lang="en-US" altLang="en-US" sz="2400"/>
              <a:t>my discussion (with him) regarding the paper, </a:t>
            </a:r>
          </a:p>
          <a:p>
            <a:pPr>
              <a:spcBef>
                <a:spcPct val="0"/>
              </a:spcBef>
              <a:buFontTx/>
              <a:buNone/>
            </a:pPr>
            <a:r>
              <a:rPr lang="en-US" altLang="en-US" sz="2400"/>
              <a:t>he died the next day.”</a:t>
            </a:r>
          </a:p>
          <a:p>
            <a:pPr>
              <a:spcBef>
                <a:spcPct val="0"/>
              </a:spcBef>
              <a:buFontTx/>
              <a:buNone/>
            </a:pPr>
            <a:endParaRPr lang="en-US" altLang="en-US" sz="2400"/>
          </a:p>
          <a:p>
            <a:pPr>
              <a:lnSpc>
                <a:spcPct val="80000"/>
              </a:lnSpc>
              <a:spcBef>
                <a:spcPct val="0"/>
              </a:spcBef>
              <a:buFontTx/>
              <a:buNone/>
            </a:pPr>
            <a:endParaRPr lang="en-US" altLang="en-US" sz="2800"/>
          </a:p>
          <a:p>
            <a:pPr>
              <a:lnSpc>
                <a:spcPct val="80000"/>
              </a:lnSpc>
              <a:spcBef>
                <a:spcPct val="0"/>
              </a:spcBef>
              <a:buFontTx/>
              <a:buNone/>
            </a:pPr>
            <a:endParaRPr lang="en-US" altLang="en-US" sz="2800"/>
          </a:p>
          <a:p>
            <a:pPr>
              <a:lnSpc>
                <a:spcPct val="80000"/>
              </a:lnSpc>
              <a:spcBef>
                <a:spcPct val="0"/>
              </a:spcBef>
              <a:buFontTx/>
              <a:buNone/>
            </a:pPr>
            <a:endParaRPr lang="en-US" altLang="en-US" sz="2800"/>
          </a:p>
          <a:p>
            <a:pPr>
              <a:lnSpc>
                <a:spcPct val="80000"/>
              </a:lnSpc>
              <a:spcBef>
                <a:spcPct val="0"/>
              </a:spcBef>
              <a:buFontTx/>
              <a:buNone/>
            </a:pPr>
            <a:endParaRPr lang="en-US" altLang="en-US" sz="2800"/>
          </a:p>
          <a:p>
            <a:pPr>
              <a:lnSpc>
                <a:spcPct val="80000"/>
              </a:lnSpc>
              <a:spcBef>
                <a:spcPct val="0"/>
              </a:spcBef>
              <a:buFontTx/>
              <a:buNone/>
            </a:pPr>
            <a:endParaRPr lang="en-US" altLang="en-US" sz="2800"/>
          </a:p>
          <a:p>
            <a:pPr>
              <a:spcBef>
                <a:spcPct val="0"/>
              </a:spcBef>
              <a:buFontTx/>
              <a:buNone/>
            </a:pPr>
            <a:r>
              <a:rPr lang="en-US" altLang="en-US" sz="2400"/>
              <a:t>Interview with Dr. Manley Stallworth,</a:t>
            </a:r>
          </a:p>
          <a:p>
            <a:pPr>
              <a:spcBef>
                <a:spcPct val="0"/>
              </a:spcBef>
              <a:buFontTx/>
              <a:buNone/>
            </a:pPr>
            <a:r>
              <a:rPr lang="en-US" altLang="en-US" sz="2400"/>
              <a:t>11/11/1991</a:t>
            </a:r>
          </a:p>
          <a:p>
            <a:pPr>
              <a:spcBef>
                <a:spcPct val="0"/>
              </a:spcBef>
              <a:buFontTx/>
              <a:buNone/>
            </a:pPr>
            <a:r>
              <a:rPr lang="en-US" altLang="en-US" sz="2400"/>
              <a:t>Randolph Chitwood, M.D.</a:t>
            </a:r>
          </a:p>
        </p:txBody>
      </p:sp>
      <p:pic>
        <p:nvPicPr>
          <p:cNvPr id="45059" name="Picture 3" descr="stallworth 005"/>
          <p:cNvPicPr>
            <a:picLocks noChangeAspect="1" noChangeArrowheads="1"/>
          </p:cNvPicPr>
          <p:nvPr/>
        </p:nvPicPr>
        <p:blipFill>
          <a:blip r:embed="rId2">
            <a:extLst>
              <a:ext uri="{28A0092B-C50C-407E-A947-70E740481C1C}">
                <a14:useLocalDpi xmlns:a14="http://schemas.microsoft.com/office/drawing/2010/main" val="0"/>
              </a:ext>
            </a:extLst>
          </a:blip>
          <a:srcRect l="8347" t="18759" r="10796" b="13246"/>
          <a:stretch>
            <a:fillRect/>
          </a:stretch>
        </p:blipFill>
        <p:spPr bwMode="auto">
          <a:xfrm>
            <a:off x="5610225" y="2895600"/>
            <a:ext cx="35337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ja3"/>
          <p:cNvPicPr>
            <a:picLocks noChangeAspect="1" noChangeArrowheads="1"/>
          </p:cNvPicPr>
          <p:nvPr/>
        </p:nvPicPr>
        <p:blipFill>
          <a:blip r:embed="rId2" cstate="print">
            <a:extLst>
              <a:ext uri="{28A0092B-C50C-407E-A947-70E740481C1C}">
                <a14:useLocalDpi xmlns:a14="http://schemas.microsoft.com/office/drawing/2010/main" val="0"/>
              </a:ext>
            </a:extLst>
          </a:blip>
          <a:srcRect r="3665"/>
          <a:stretch>
            <a:fillRect/>
          </a:stretch>
        </p:blipFill>
        <p:spPr bwMode="auto">
          <a:xfrm>
            <a:off x="2101850" y="228600"/>
            <a:ext cx="475615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s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300" y="165100"/>
            <a:ext cx="5959475" cy="63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AUT0025"/>
          <p:cNvPicPr>
            <a:picLocks noChangeAspect="1" noChangeArrowheads="1"/>
          </p:cNvPicPr>
          <p:nvPr/>
        </p:nvPicPr>
        <p:blipFill>
          <a:blip r:embed="rId2">
            <a:extLst>
              <a:ext uri="{28A0092B-C50C-407E-A947-70E740481C1C}">
                <a14:useLocalDpi xmlns:a14="http://schemas.microsoft.com/office/drawing/2010/main" val="0"/>
              </a:ext>
            </a:extLst>
          </a:blip>
          <a:srcRect l="8015" t="6664" r="52563" b="19090"/>
          <a:stretch>
            <a:fillRect/>
          </a:stretch>
        </p:blipFill>
        <p:spPr bwMode="auto">
          <a:xfrm>
            <a:off x="5257800" y="125413"/>
            <a:ext cx="106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48131" name="Picture 3" descr="~AUT0026"/>
          <p:cNvPicPr>
            <a:picLocks noChangeAspect="1" noChangeArrowheads="1"/>
          </p:cNvPicPr>
          <p:nvPr/>
        </p:nvPicPr>
        <p:blipFill>
          <a:blip r:embed="rId3" cstate="print">
            <a:extLst>
              <a:ext uri="{28A0092B-C50C-407E-A947-70E740481C1C}">
                <a14:useLocalDpi xmlns:a14="http://schemas.microsoft.com/office/drawing/2010/main" val="0"/>
              </a:ext>
            </a:extLst>
          </a:blip>
          <a:srcRect l="12894" t="4749" r="12614" b="19264"/>
          <a:stretch>
            <a:fillRect/>
          </a:stretch>
        </p:blipFill>
        <p:spPr bwMode="auto">
          <a:xfrm>
            <a:off x="5257800" y="3582988"/>
            <a:ext cx="91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pic>
        <p:nvPicPr>
          <p:cNvPr id="48132" name="Picture 3" descr="lord_brock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5168900"/>
            <a:ext cx="950913"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2" descr="~AUT0025"/>
          <p:cNvPicPr>
            <a:picLocks noChangeAspect="1" noChangeArrowheads="1"/>
          </p:cNvPicPr>
          <p:nvPr/>
        </p:nvPicPr>
        <p:blipFill>
          <a:blip r:embed="rId2">
            <a:extLst>
              <a:ext uri="{28A0092B-C50C-407E-A947-70E740481C1C}">
                <a14:useLocalDpi xmlns:a14="http://schemas.microsoft.com/office/drawing/2010/main" val="0"/>
              </a:ext>
            </a:extLst>
          </a:blip>
          <a:srcRect l="56534" t="6664" r="4044" b="19090"/>
          <a:stretch>
            <a:fillRect/>
          </a:stretch>
        </p:blipFill>
        <p:spPr bwMode="auto">
          <a:xfrm>
            <a:off x="5257800" y="1844675"/>
            <a:ext cx="1066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
        <p:nvSpPr>
          <p:cNvPr id="7" name="TextBox 6"/>
          <p:cNvSpPr txBox="1"/>
          <p:nvPr/>
        </p:nvSpPr>
        <p:spPr>
          <a:xfrm>
            <a:off x="4857750" y="1330325"/>
            <a:ext cx="1992313" cy="461963"/>
          </a:xfrm>
          <a:prstGeom prst="rect">
            <a:avLst/>
          </a:prstGeom>
          <a:noFill/>
        </p:spPr>
        <p:txBody>
          <a:bodyPr wrap="none">
            <a:spAutoFit/>
          </a:bodyPr>
          <a:lstStyle/>
          <a:p>
            <a:pPr>
              <a:defRPr/>
            </a:pPr>
            <a:r>
              <a:rPr lang="en-US" sz="1600" b="1" dirty="0">
                <a:solidFill>
                  <a:schemeClr val="bg1"/>
                </a:solidFill>
                <a:latin typeface="+mj-lt"/>
              </a:rPr>
              <a:t>Horace Smithy, Jr</a:t>
            </a:r>
            <a:r>
              <a:rPr lang="en-US" b="1" dirty="0">
                <a:solidFill>
                  <a:schemeClr val="bg1"/>
                </a:solidFill>
              </a:rPr>
              <a:t>.</a:t>
            </a:r>
          </a:p>
        </p:txBody>
      </p:sp>
      <p:sp>
        <p:nvSpPr>
          <p:cNvPr id="8" name="TextBox 7"/>
          <p:cNvSpPr txBox="1"/>
          <p:nvPr/>
        </p:nvSpPr>
        <p:spPr>
          <a:xfrm>
            <a:off x="5029200" y="3187700"/>
            <a:ext cx="1598613" cy="338138"/>
          </a:xfrm>
          <a:prstGeom prst="rect">
            <a:avLst/>
          </a:prstGeom>
          <a:noFill/>
        </p:spPr>
        <p:txBody>
          <a:bodyPr wrap="none">
            <a:spAutoFit/>
          </a:bodyPr>
          <a:lstStyle/>
          <a:p>
            <a:pPr>
              <a:defRPr/>
            </a:pPr>
            <a:r>
              <a:rPr lang="en-US" sz="1600" b="1" dirty="0">
                <a:solidFill>
                  <a:schemeClr val="bg1"/>
                </a:solidFill>
                <a:latin typeface="+mj-lt"/>
              </a:rPr>
              <a:t>Charles Bailey</a:t>
            </a:r>
            <a:endParaRPr lang="en-US" b="1" dirty="0">
              <a:solidFill>
                <a:schemeClr val="bg1"/>
              </a:solidFill>
            </a:endParaRPr>
          </a:p>
        </p:txBody>
      </p:sp>
      <p:sp>
        <p:nvSpPr>
          <p:cNvPr id="9" name="TextBox 8"/>
          <p:cNvSpPr txBox="1"/>
          <p:nvPr/>
        </p:nvSpPr>
        <p:spPr>
          <a:xfrm>
            <a:off x="4953000" y="4745038"/>
            <a:ext cx="1620838" cy="338137"/>
          </a:xfrm>
          <a:prstGeom prst="rect">
            <a:avLst/>
          </a:prstGeom>
          <a:noFill/>
        </p:spPr>
        <p:txBody>
          <a:bodyPr wrap="none">
            <a:spAutoFit/>
          </a:bodyPr>
          <a:lstStyle/>
          <a:p>
            <a:pPr>
              <a:defRPr/>
            </a:pPr>
            <a:r>
              <a:rPr lang="en-US" sz="1600" b="1" dirty="0">
                <a:solidFill>
                  <a:schemeClr val="bg1"/>
                </a:solidFill>
                <a:latin typeface="+mj-lt"/>
              </a:rPr>
              <a:t>Dwight </a:t>
            </a:r>
            <a:r>
              <a:rPr lang="en-US" sz="1600" b="1" dirty="0" err="1">
                <a:solidFill>
                  <a:schemeClr val="bg1"/>
                </a:solidFill>
                <a:latin typeface="+mj-lt"/>
              </a:rPr>
              <a:t>Harken</a:t>
            </a:r>
            <a:endParaRPr lang="en-US" b="1" dirty="0">
              <a:solidFill>
                <a:schemeClr val="bg1"/>
              </a:solidFill>
            </a:endParaRPr>
          </a:p>
        </p:txBody>
      </p:sp>
      <p:sp>
        <p:nvSpPr>
          <p:cNvPr id="10" name="TextBox 9"/>
          <p:cNvSpPr txBox="1"/>
          <p:nvPr/>
        </p:nvSpPr>
        <p:spPr>
          <a:xfrm>
            <a:off x="4800600" y="6316663"/>
            <a:ext cx="2065338" cy="338137"/>
          </a:xfrm>
          <a:prstGeom prst="rect">
            <a:avLst/>
          </a:prstGeom>
          <a:noFill/>
        </p:spPr>
        <p:txBody>
          <a:bodyPr wrap="none">
            <a:spAutoFit/>
          </a:bodyPr>
          <a:lstStyle/>
          <a:p>
            <a:pPr>
              <a:defRPr/>
            </a:pPr>
            <a:r>
              <a:rPr lang="en-US" sz="1600" b="1" dirty="0">
                <a:solidFill>
                  <a:schemeClr val="bg1"/>
                </a:solidFill>
                <a:latin typeface="+mj-lt"/>
              </a:rPr>
              <a:t>Lord Russell Brock</a:t>
            </a:r>
            <a:endParaRPr lang="en-US" b="1" dirty="0">
              <a:solidFill>
                <a:schemeClr val="bg1"/>
              </a:solidFill>
            </a:endParaRPr>
          </a:p>
        </p:txBody>
      </p:sp>
      <p:sp>
        <p:nvSpPr>
          <p:cNvPr id="11" name="TextBox 10"/>
          <p:cNvSpPr txBox="1"/>
          <p:nvPr/>
        </p:nvSpPr>
        <p:spPr>
          <a:xfrm>
            <a:off x="7010400" y="500063"/>
            <a:ext cx="1555750" cy="461962"/>
          </a:xfrm>
          <a:prstGeom prst="rect">
            <a:avLst/>
          </a:prstGeom>
          <a:no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latin typeface="+mj-lt"/>
              </a:rPr>
              <a:t>1/30/1948</a:t>
            </a:r>
          </a:p>
        </p:txBody>
      </p:sp>
      <p:sp>
        <p:nvSpPr>
          <p:cNvPr id="12" name="TextBox 11"/>
          <p:cNvSpPr txBox="1"/>
          <p:nvPr/>
        </p:nvSpPr>
        <p:spPr>
          <a:xfrm>
            <a:off x="7010400" y="2176463"/>
            <a:ext cx="1555750" cy="461962"/>
          </a:xfrm>
          <a:prstGeom prst="rect">
            <a:avLst/>
          </a:prstGeom>
          <a:no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latin typeface="+mj-lt"/>
              </a:rPr>
              <a:t>6/10/1948</a:t>
            </a:r>
          </a:p>
        </p:txBody>
      </p:sp>
      <p:sp>
        <p:nvSpPr>
          <p:cNvPr id="13" name="TextBox 12"/>
          <p:cNvSpPr txBox="1"/>
          <p:nvPr/>
        </p:nvSpPr>
        <p:spPr>
          <a:xfrm>
            <a:off x="7010400" y="3852863"/>
            <a:ext cx="1555750" cy="461962"/>
          </a:xfrm>
          <a:prstGeom prst="rect">
            <a:avLst/>
          </a:prstGeom>
          <a:no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latin typeface="+mj-lt"/>
              </a:rPr>
              <a:t>6/16/1948</a:t>
            </a:r>
          </a:p>
        </p:txBody>
      </p:sp>
      <p:sp>
        <p:nvSpPr>
          <p:cNvPr id="14" name="TextBox 13"/>
          <p:cNvSpPr txBox="1"/>
          <p:nvPr/>
        </p:nvSpPr>
        <p:spPr>
          <a:xfrm>
            <a:off x="7010400" y="5529263"/>
            <a:ext cx="1127125" cy="461962"/>
          </a:xfrm>
          <a:prstGeom prst="rect">
            <a:avLst/>
          </a:prstGeom>
          <a:noFill/>
        </p:spPr>
        <p:txBody>
          <a:bodyPr wrap="none">
            <a:spAutoFit/>
          </a:bodyPr>
          <a:lstStyle/>
          <a:p>
            <a:pPr>
              <a:defRPr/>
            </a:pPr>
            <a:r>
              <a:rPr lang="en-US" b="1" dirty="0">
                <a:solidFill>
                  <a:schemeClr val="bg1"/>
                </a:solidFill>
                <a:effectLst>
                  <a:outerShdw blurRad="38100" dist="38100" dir="2700000" algn="tl">
                    <a:srgbClr val="000000">
                      <a:alpha val="43137"/>
                    </a:srgbClr>
                  </a:outerShdw>
                </a:effectLst>
                <a:latin typeface="+mj-lt"/>
              </a:rPr>
              <a:t>9/1948</a:t>
            </a:r>
          </a:p>
        </p:txBody>
      </p:sp>
      <p:sp>
        <p:nvSpPr>
          <p:cNvPr id="15" name="TextBox 14"/>
          <p:cNvSpPr txBox="1"/>
          <p:nvPr/>
        </p:nvSpPr>
        <p:spPr>
          <a:xfrm>
            <a:off x="228600" y="304800"/>
            <a:ext cx="4595813" cy="461963"/>
          </a:xfrm>
          <a:prstGeom prst="rect">
            <a:avLst/>
          </a:prstGeom>
          <a:noFill/>
        </p:spPr>
        <p:txBody>
          <a:bodyPr wrap="none">
            <a:spAutoFit/>
          </a:bodyPr>
          <a:lstStyle/>
          <a:p>
            <a:pPr>
              <a:defRPr/>
            </a:pPr>
            <a:r>
              <a:rPr lang="en-US" b="1" dirty="0">
                <a:solidFill>
                  <a:srgbClr val="FFFF00"/>
                </a:solidFill>
                <a:effectLst>
                  <a:outerShdw blurRad="38100" dist="38100" dir="2700000" algn="tl">
                    <a:srgbClr val="000000">
                      <a:alpha val="43137"/>
                    </a:srgbClr>
                  </a:outerShdw>
                </a:effectLst>
                <a:latin typeface="+mn-lt"/>
              </a:rPr>
              <a:t>Pioneer Mitral Valve Surgeons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34975"/>
            <a:ext cx="8382000" cy="598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0"/>
            <a:ext cx="7772400" cy="1143000"/>
          </a:xfrm>
          <a:effectLst>
            <a:outerShdw dist="35921" dir="2700000" algn="ctr" rotWithShape="0">
              <a:schemeClr val="tx1"/>
            </a:outerShdw>
          </a:effectLst>
        </p:spPr>
        <p:txBody>
          <a:bodyPr/>
          <a:lstStyle/>
          <a:p>
            <a:pPr algn="l"/>
            <a:r>
              <a:rPr lang="en-US" altLang="en-US" sz="2400"/>
              <a:t>May 20, 1923</a:t>
            </a:r>
          </a:p>
        </p:txBody>
      </p:sp>
      <p:sp>
        <p:nvSpPr>
          <p:cNvPr id="7171" name="Rectangle 3"/>
          <p:cNvSpPr>
            <a:spLocks noGrp="1" noChangeArrowheads="1"/>
          </p:cNvSpPr>
          <p:nvPr>
            <p:ph type="body" idx="1"/>
          </p:nvPr>
        </p:nvSpPr>
        <p:spPr>
          <a:xfrm>
            <a:off x="228600" y="914400"/>
            <a:ext cx="7772400" cy="4114800"/>
          </a:xfrm>
        </p:spPr>
        <p:txBody>
          <a:bodyPr/>
          <a:lstStyle/>
          <a:p>
            <a:pPr>
              <a:defRPr/>
            </a:pPr>
            <a:r>
              <a:rPr lang="en-US" sz="2400" dirty="0">
                <a:effectLst>
                  <a:outerShdw blurRad="38100" dist="38100" dir="2700000" algn="tl">
                    <a:srgbClr val="000000">
                      <a:alpha val="43137"/>
                    </a:srgbClr>
                  </a:outerShdw>
                </a:effectLst>
              </a:rPr>
              <a:t>Elliott Cutler (Boston)</a:t>
            </a:r>
          </a:p>
          <a:p>
            <a:pPr lvl="1">
              <a:defRPr/>
            </a:pPr>
            <a:r>
              <a:rPr lang="en-US" sz="2400" dirty="0">
                <a:effectLst>
                  <a:outerShdw blurRad="38100" dist="38100" dir="2700000" algn="tl">
                    <a:srgbClr val="000000">
                      <a:alpha val="43137"/>
                    </a:srgbClr>
                  </a:outerShdw>
                </a:effectLst>
              </a:rPr>
              <a:t>successful mitral </a:t>
            </a:r>
            <a:r>
              <a:rPr lang="en-US" sz="2400" dirty="0" err="1">
                <a:effectLst>
                  <a:outerShdw blurRad="38100" dist="38100" dir="2700000" algn="tl">
                    <a:srgbClr val="000000">
                      <a:alpha val="43137"/>
                    </a:srgbClr>
                  </a:outerShdw>
                </a:effectLst>
              </a:rPr>
              <a:t>valvulotomy</a:t>
            </a:r>
            <a:r>
              <a:rPr lang="en-US" sz="2400" dirty="0">
                <a:effectLst>
                  <a:outerShdw blurRad="38100" dist="38100" dir="2700000" algn="tl">
                    <a:srgbClr val="000000">
                      <a:alpha val="43137"/>
                    </a:srgbClr>
                  </a:outerShdw>
                </a:effectLst>
              </a:rPr>
              <a:t> (knife) on 12 year old girl</a:t>
            </a:r>
          </a:p>
          <a:p>
            <a:pPr lvl="1">
              <a:defRPr/>
            </a:pPr>
            <a:r>
              <a:rPr lang="en-US" sz="2400" dirty="0">
                <a:effectLst>
                  <a:outerShdw blurRad="38100" dist="38100" dir="2700000" algn="tl">
                    <a:srgbClr val="000000">
                      <a:alpha val="43137"/>
                    </a:srgbClr>
                  </a:outerShdw>
                </a:effectLst>
              </a:rPr>
              <a:t>subsequent patients died of </a:t>
            </a:r>
            <a:r>
              <a:rPr lang="en-US" sz="2400" dirty="0">
                <a:effectLst>
                  <a:outerShdw blurRad="38100" dist="38100" dir="2700000" algn="tl">
                    <a:srgbClr val="000000">
                      <a:alpha val="43137"/>
                    </a:srgbClr>
                  </a:outerShdw>
                </a:effectLst>
                <a:sym typeface="Symbol" pitchFamily="18" charset="2"/>
              </a:rPr>
              <a:t> MR</a:t>
            </a:r>
          </a:p>
          <a:p>
            <a:pPr lvl="1">
              <a:defRPr/>
            </a:pPr>
            <a:r>
              <a:rPr lang="en-US" sz="2400" dirty="0">
                <a:effectLst>
                  <a:outerShdw blurRad="38100" dist="38100" dir="2700000" algn="tl">
                    <a:srgbClr val="000000">
                      <a:alpha val="43137"/>
                    </a:srgbClr>
                  </a:outerShdw>
                </a:effectLst>
                <a:sym typeface="Symbol" pitchFamily="18" charset="2"/>
              </a:rPr>
              <a:t>procedure abandoned</a:t>
            </a:r>
          </a:p>
          <a:p>
            <a:pPr lvl="1">
              <a:defRPr/>
            </a:pPr>
            <a:endParaRPr lang="en-US" sz="2400" dirty="0">
              <a:sym typeface="Symbol" pitchFamily="18" charset="2"/>
            </a:endParaRPr>
          </a:p>
          <a:p>
            <a:pPr lvl="1">
              <a:buFontTx/>
              <a:buNone/>
              <a:defRPr/>
            </a:pPr>
            <a:endParaRPr lang="en-US" sz="2400" dirty="0">
              <a:sym typeface="Symbol" pitchFamily="18" charset="2"/>
            </a:endParaRPr>
          </a:p>
        </p:txBody>
      </p:sp>
      <p:pic>
        <p:nvPicPr>
          <p:cNvPr id="6148" name="Picture 6" descr="~AUT00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3082925"/>
            <a:ext cx="4721225"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p:cNvSpPr>
            <a:spLocks noChangeArrowheads="1"/>
          </p:cNvSpPr>
          <p:nvPr/>
        </p:nvSpPr>
        <p:spPr bwMode="auto">
          <a:xfrm>
            <a:off x="762000" y="381000"/>
            <a:ext cx="10858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spcBef>
                <a:spcPct val="20000"/>
              </a:spcBef>
              <a:buChar char="•"/>
              <a:defRPr sz="3200" b="1">
                <a:solidFill>
                  <a:schemeClr val="bg1"/>
                </a:solidFill>
                <a:latin typeface="Arial" charset="0"/>
              </a:defRPr>
            </a:lvl1pPr>
            <a:lvl2pPr marL="742950" indent="-285750">
              <a:spcBef>
                <a:spcPct val="20000"/>
              </a:spcBef>
              <a:buChar char="–"/>
              <a:defRPr sz="2800" b="1">
                <a:solidFill>
                  <a:schemeClr val="bg1"/>
                </a:solidFill>
                <a:latin typeface="Arial" charset="0"/>
              </a:defRPr>
            </a:lvl2pPr>
            <a:lvl3pPr marL="1143000" indent="-228600">
              <a:spcBef>
                <a:spcPct val="20000"/>
              </a:spcBef>
              <a:buChar char="•"/>
              <a:defRPr sz="2400" b="1">
                <a:solidFill>
                  <a:schemeClr val="bg1"/>
                </a:solidFill>
                <a:latin typeface="Arial" charset="0"/>
              </a:defRPr>
            </a:lvl3pPr>
            <a:lvl4pPr marL="1600200" indent="-228600">
              <a:spcBef>
                <a:spcPct val="20000"/>
              </a:spcBef>
              <a:buChar char="–"/>
              <a:defRPr sz="2000" b="1">
                <a:solidFill>
                  <a:schemeClr val="bg1"/>
                </a:solidFill>
                <a:latin typeface="Arial" charset="0"/>
              </a:defRPr>
            </a:lvl4pPr>
            <a:lvl5pPr marL="2057400" indent="-228600">
              <a:spcBef>
                <a:spcPct val="20000"/>
              </a:spcBef>
              <a:buChar char="»"/>
              <a:defRPr sz="2000" b="1">
                <a:solidFill>
                  <a:schemeClr val="bg1"/>
                </a:solidFill>
                <a:latin typeface="Arial" charset="0"/>
              </a:defRPr>
            </a:lvl5pPr>
            <a:lvl6pPr marL="2514600" indent="-228600" eaLnBrk="0" fontAlgn="base" hangingPunct="0">
              <a:spcBef>
                <a:spcPct val="20000"/>
              </a:spcBef>
              <a:spcAft>
                <a:spcPct val="0"/>
              </a:spcAft>
              <a:buChar char="»"/>
              <a:defRPr sz="2000" b="1">
                <a:solidFill>
                  <a:schemeClr val="bg1"/>
                </a:solidFill>
                <a:latin typeface="Arial" charset="0"/>
              </a:defRPr>
            </a:lvl6pPr>
            <a:lvl7pPr marL="2971800" indent="-228600" eaLnBrk="0" fontAlgn="base" hangingPunct="0">
              <a:spcBef>
                <a:spcPct val="20000"/>
              </a:spcBef>
              <a:spcAft>
                <a:spcPct val="0"/>
              </a:spcAft>
              <a:buChar char="»"/>
              <a:defRPr sz="2000" b="1">
                <a:solidFill>
                  <a:schemeClr val="bg1"/>
                </a:solidFill>
                <a:latin typeface="Arial" charset="0"/>
              </a:defRPr>
            </a:lvl7pPr>
            <a:lvl8pPr marL="3429000" indent="-228600" eaLnBrk="0" fontAlgn="base" hangingPunct="0">
              <a:spcBef>
                <a:spcPct val="20000"/>
              </a:spcBef>
              <a:spcAft>
                <a:spcPct val="0"/>
              </a:spcAft>
              <a:buChar char="»"/>
              <a:defRPr sz="2000" b="1">
                <a:solidFill>
                  <a:schemeClr val="bg1"/>
                </a:solidFill>
                <a:latin typeface="Arial" charset="0"/>
              </a:defRPr>
            </a:lvl8pPr>
            <a:lvl9pPr marL="3886200" indent="-228600" eaLnBrk="0" fontAlgn="base" hangingPunct="0">
              <a:spcBef>
                <a:spcPct val="20000"/>
              </a:spcBef>
              <a:spcAft>
                <a:spcPct val="0"/>
              </a:spcAft>
              <a:buChar char="»"/>
              <a:defRPr sz="2000" b="1">
                <a:solidFill>
                  <a:schemeClr val="bg1"/>
                </a:solidFill>
                <a:latin typeface="Arial" charset="0"/>
              </a:defRPr>
            </a:lvl9pPr>
          </a:lstStyle>
          <a:p>
            <a:pPr algn="ctr">
              <a:spcBef>
                <a:spcPct val="0"/>
              </a:spcBef>
              <a:buFontTx/>
              <a:buNone/>
            </a:pPr>
            <a:r>
              <a:rPr lang="en-US" altLang="en-US">
                <a:solidFill>
                  <a:srgbClr val="FFFF00"/>
                </a:solidFill>
              </a:rPr>
              <a:t>1925</a:t>
            </a:r>
          </a:p>
        </p:txBody>
      </p:sp>
      <p:sp>
        <p:nvSpPr>
          <p:cNvPr id="8195" name="Rectangle 5"/>
          <p:cNvSpPr>
            <a:spLocks noChangeArrowheads="1"/>
          </p:cNvSpPr>
          <p:nvPr/>
        </p:nvSpPr>
        <p:spPr bwMode="auto">
          <a:xfrm>
            <a:off x="762000" y="914400"/>
            <a:ext cx="7772400" cy="2362200"/>
          </a:xfrm>
          <a:prstGeom prst="rect">
            <a:avLst/>
          </a:prstGeom>
          <a:noFill/>
          <a:ln w="9525">
            <a:noFill/>
            <a:miter lim="800000"/>
            <a:headEnd/>
            <a:tailEnd/>
          </a:ln>
        </p:spPr>
        <p:txBody>
          <a:bodyPr/>
          <a:lstStyle/>
          <a:p>
            <a:pPr marL="342900" indent="-342900">
              <a:spcBef>
                <a:spcPct val="20000"/>
              </a:spcBef>
              <a:buFontTx/>
              <a:buChar char="•"/>
              <a:defRPr/>
            </a:pPr>
            <a:r>
              <a:rPr lang="en-US" sz="3200" b="1" dirty="0">
                <a:solidFill>
                  <a:schemeClr val="bg1"/>
                </a:solidFill>
                <a:effectLst>
                  <a:outerShdw blurRad="38100" dist="38100" dir="2700000" algn="tl">
                    <a:srgbClr val="000000">
                      <a:alpha val="43137"/>
                    </a:srgbClr>
                  </a:outerShdw>
                </a:effectLst>
                <a:latin typeface="Arial" charset="0"/>
              </a:rPr>
              <a:t>Sir Henry </a:t>
            </a:r>
            <a:r>
              <a:rPr lang="en-US" sz="3200" b="1" dirty="0" err="1">
                <a:solidFill>
                  <a:schemeClr val="bg1"/>
                </a:solidFill>
                <a:effectLst>
                  <a:outerShdw blurRad="38100" dist="38100" dir="2700000" algn="tl">
                    <a:srgbClr val="000000">
                      <a:alpha val="43137"/>
                    </a:srgbClr>
                  </a:outerShdw>
                </a:effectLst>
                <a:latin typeface="Arial" charset="0"/>
              </a:rPr>
              <a:t>Souttar</a:t>
            </a:r>
            <a:r>
              <a:rPr lang="en-US" sz="3200" b="1" dirty="0">
                <a:solidFill>
                  <a:schemeClr val="bg1"/>
                </a:solidFill>
                <a:effectLst>
                  <a:outerShdw blurRad="38100" dist="38100" dir="2700000" algn="tl">
                    <a:srgbClr val="000000">
                      <a:alpha val="43137"/>
                    </a:srgbClr>
                  </a:outerShdw>
                </a:effectLst>
                <a:latin typeface="Arial" charset="0"/>
              </a:rPr>
              <a:t> (London)</a:t>
            </a:r>
          </a:p>
          <a:p>
            <a:pPr marL="742950" lvl="1" indent="-285750">
              <a:spcBef>
                <a:spcPct val="20000"/>
              </a:spcBef>
              <a:buFontTx/>
              <a:buChar char="–"/>
              <a:defRPr/>
            </a:pPr>
            <a:r>
              <a:rPr lang="en-US" sz="3200" b="1" dirty="0">
                <a:solidFill>
                  <a:schemeClr val="bg1"/>
                </a:solidFill>
                <a:effectLst>
                  <a:outerShdw blurRad="38100" dist="38100" dir="2700000" algn="tl">
                    <a:srgbClr val="000000">
                      <a:alpha val="43137"/>
                    </a:srgbClr>
                  </a:outerShdw>
                </a:effectLst>
                <a:latin typeface="Arial" charset="0"/>
              </a:rPr>
              <a:t>mitral </a:t>
            </a:r>
            <a:r>
              <a:rPr lang="en-US" sz="3200" b="1" dirty="0" err="1">
                <a:solidFill>
                  <a:schemeClr val="bg1"/>
                </a:solidFill>
                <a:effectLst>
                  <a:outerShdw blurRad="38100" dist="38100" dir="2700000" algn="tl">
                    <a:srgbClr val="000000">
                      <a:alpha val="43137"/>
                    </a:srgbClr>
                  </a:outerShdw>
                </a:effectLst>
                <a:latin typeface="Arial" charset="0"/>
              </a:rPr>
              <a:t>valvulotomy</a:t>
            </a:r>
            <a:r>
              <a:rPr lang="en-US" sz="3200" b="1" dirty="0">
                <a:solidFill>
                  <a:schemeClr val="bg1"/>
                </a:solidFill>
                <a:effectLst>
                  <a:outerShdw blurRad="38100" dist="38100" dir="2700000" algn="tl">
                    <a:srgbClr val="000000">
                      <a:alpha val="43137"/>
                    </a:srgbClr>
                  </a:outerShdw>
                </a:effectLst>
                <a:latin typeface="Arial" charset="0"/>
              </a:rPr>
              <a:t> (finger)</a:t>
            </a:r>
          </a:p>
          <a:p>
            <a:pPr marL="742950" lvl="1" indent="-285750">
              <a:spcBef>
                <a:spcPct val="20000"/>
              </a:spcBef>
              <a:buFontTx/>
              <a:buChar char="–"/>
              <a:defRPr/>
            </a:pPr>
            <a:r>
              <a:rPr lang="en-US" sz="3200" b="1" dirty="0">
                <a:solidFill>
                  <a:schemeClr val="bg1"/>
                </a:solidFill>
                <a:effectLst>
                  <a:outerShdw blurRad="38100" dist="38100" dir="2700000" algn="tl">
                    <a:srgbClr val="000000">
                      <a:alpha val="43137"/>
                    </a:srgbClr>
                  </a:outerShdw>
                </a:effectLst>
                <a:latin typeface="Arial" charset="0"/>
              </a:rPr>
              <a:t>no subsequent referrals</a:t>
            </a:r>
            <a:endParaRPr lang="en-US" sz="3200" b="1" dirty="0">
              <a:solidFill>
                <a:schemeClr val="bg1"/>
              </a:solidFill>
              <a:effectLst>
                <a:outerShdw blurRad="38100" dist="38100" dir="2700000" algn="tl">
                  <a:srgbClr val="000000">
                    <a:alpha val="43137"/>
                  </a:srgbClr>
                </a:outerShdw>
              </a:effectLst>
              <a:latin typeface="Arial" charset="0"/>
              <a:sym typeface="Symbol" pitchFamily="18" charset="2"/>
            </a:endParaRPr>
          </a:p>
        </p:txBody>
      </p:sp>
      <p:pic>
        <p:nvPicPr>
          <p:cNvPr id="7172" name="Picture 3" descr="Soutt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800" y="2725738"/>
            <a:ext cx="2311400" cy="370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85800" y="0"/>
            <a:ext cx="7772400" cy="1143000"/>
          </a:xfrm>
          <a:effectLst>
            <a:outerShdw dist="35921" dir="2700000" algn="ctr" rotWithShape="0">
              <a:schemeClr val="tx1"/>
            </a:outerShdw>
          </a:effectLst>
        </p:spPr>
        <p:txBody>
          <a:bodyPr/>
          <a:lstStyle/>
          <a:p>
            <a:pPr algn="l"/>
            <a:r>
              <a:rPr lang="en-US" altLang="en-US"/>
              <a:t>Horace G. Smithy</a:t>
            </a:r>
          </a:p>
        </p:txBody>
      </p:sp>
      <p:sp>
        <p:nvSpPr>
          <p:cNvPr id="8195" name="Rectangle 3"/>
          <p:cNvSpPr>
            <a:spLocks noGrp="1" noChangeArrowheads="1"/>
          </p:cNvSpPr>
          <p:nvPr>
            <p:ph type="body" idx="1"/>
          </p:nvPr>
        </p:nvSpPr>
        <p:spPr>
          <a:xfrm>
            <a:off x="381000" y="838200"/>
            <a:ext cx="8382000" cy="5715000"/>
          </a:xfrm>
          <a:effectLst>
            <a:outerShdw dist="35921" dir="2700000" algn="ctr" rotWithShape="0">
              <a:schemeClr val="tx1"/>
            </a:outerShdw>
          </a:effectLst>
        </p:spPr>
        <p:txBody>
          <a:bodyPr/>
          <a:lstStyle/>
          <a:p>
            <a:pPr>
              <a:buClr>
                <a:schemeClr val="accent1"/>
              </a:buClr>
            </a:pPr>
            <a:r>
              <a:rPr lang="en-US" altLang="en-US" sz="2000"/>
              <a:t>Born “blue baby” July 19, 1914 Norfolk, Virginia</a:t>
            </a:r>
          </a:p>
          <a:p>
            <a:pPr>
              <a:buClr>
                <a:schemeClr val="accent1"/>
              </a:buClr>
            </a:pPr>
            <a:r>
              <a:rPr lang="en-US" altLang="en-US" sz="2000"/>
              <a:t>Father originally from Marion, SC</a:t>
            </a:r>
          </a:p>
          <a:p>
            <a:pPr>
              <a:buClr>
                <a:schemeClr val="accent1"/>
              </a:buClr>
            </a:pPr>
            <a:r>
              <a:rPr lang="en-US" altLang="en-US" sz="2000"/>
              <a:t>Grew up in Washington, DC</a:t>
            </a:r>
          </a:p>
          <a:p>
            <a:pPr>
              <a:buClr>
                <a:schemeClr val="accent1"/>
              </a:buClr>
            </a:pPr>
            <a:r>
              <a:rPr lang="en-US" altLang="en-US" sz="2000"/>
              <a:t>Considered mother’s family estate “Rose Hill” in Berryville, VA as “home”</a:t>
            </a:r>
          </a:p>
          <a:p>
            <a:pPr>
              <a:buClr>
                <a:schemeClr val="accent1"/>
              </a:buClr>
              <a:buFontTx/>
              <a:buNone/>
            </a:pPr>
            <a:endParaRPr lang="en-US" altLang="en-US" sz="2000"/>
          </a:p>
          <a:p>
            <a:pPr>
              <a:buClr>
                <a:schemeClr val="accent1"/>
              </a:buClr>
            </a:pPr>
            <a:endParaRPr lang="en-US" altLang="en-US">
              <a:sym typeface="Symbol" pitchFamily="18" charset="2"/>
            </a:endParaRPr>
          </a:p>
        </p:txBody>
      </p:sp>
      <p:pic>
        <p:nvPicPr>
          <p:cNvPr id="8196" name="Picture 5" descr="Book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2743200"/>
            <a:ext cx="25527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6" descr="Book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514600"/>
            <a:ext cx="2873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0"/>
            <a:ext cx="7772400" cy="1143000"/>
          </a:xfrm>
          <a:effectLst>
            <a:outerShdw dist="35921" dir="2700000" algn="ctr" rotWithShape="0">
              <a:schemeClr val="tx1"/>
            </a:outerShdw>
          </a:effectLst>
        </p:spPr>
        <p:txBody>
          <a:bodyPr/>
          <a:lstStyle/>
          <a:p>
            <a:pPr algn="l"/>
            <a:r>
              <a:rPr lang="en-US" altLang="en-US"/>
              <a:t>Education</a:t>
            </a:r>
          </a:p>
        </p:txBody>
      </p:sp>
      <p:sp>
        <p:nvSpPr>
          <p:cNvPr id="9219" name="Rectangle 3"/>
          <p:cNvSpPr>
            <a:spLocks noGrp="1" noChangeArrowheads="1"/>
          </p:cNvSpPr>
          <p:nvPr>
            <p:ph type="body" idx="1"/>
          </p:nvPr>
        </p:nvSpPr>
        <p:spPr>
          <a:xfrm>
            <a:off x="304800" y="1143000"/>
            <a:ext cx="8382000" cy="5715000"/>
          </a:xfrm>
          <a:effectLst>
            <a:outerShdw dist="35921" dir="2700000" algn="ctr" rotWithShape="0">
              <a:schemeClr val="tx1"/>
            </a:outerShdw>
          </a:effectLst>
        </p:spPr>
        <p:txBody>
          <a:bodyPr/>
          <a:lstStyle/>
          <a:p>
            <a:pPr>
              <a:buClr>
                <a:schemeClr val="accent1"/>
              </a:buClr>
            </a:pPr>
            <a:r>
              <a:rPr lang="en-US" altLang="en-US" sz="2800"/>
              <a:t>Friends School (Washington) – 8 years</a:t>
            </a:r>
          </a:p>
          <a:p>
            <a:pPr>
              <a:buClr>
                <a:schemeClr val="accent1"/>
              </a:buClr>
            </a:pPr>
            <a:r>
              <a:rPr lang="en-US" altLang="en-US" sz="2800"/>
              <a:t>Episcopal High School (Alexandria, VA) – 2 years (sinus infections)</a:t>
            </a:r>
          </a:p>
          <a:p>
            <a:pPr>
              <a:buClr>
                <a:schemeClr val="accent1"/>
              </a:buClr>
            </a:pPr>
            <a:r>
              <a:rPr lang="en-US" altLang="en-US" sz="2800"/>
              <a:t>Miami Military Academy</a:t>
            </a:r>
          </a:p>
          <a:p>
            <a:pPr>
              <a:buClr>
                <a:schemeClr val="accent1"/>
              </a:buClr>
            </a:pPr>
            <a:endParaRPr lang="en-US" altLang="en-US">
              <a:sym typeface="Symbol" pitchFamily="18" charset="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762000" y="0"/>
            <a:ext cx="7772400" cy="1143000"/>
          </a:xfrm>
          <a:effectLst>
            <a:outerShdw dist="35921" dir="2700000" algn="ctr" rotWithShape="0">
              <a:schemeClr val="tx1"/>
            </a:outerShdw>
          </a:effectLst>
        </p:spPr>
        <p:txBody>
          <a:bodyPr/>
          <a:lstStyle/>
          <a:p>
            <a:pPr algn="l"/>
            <a:r>
              <a:rPr lang="en-US" altLang="en-US"/>
              <a:t>Undergraduate Education</a:t>
            </a:r>
          </a:p>
        </p:txBody>
      </p:sp>
      <p:sp>
        <p:nvSpPr>
          <p:cNvPr id="10243" name="Rectangle 3"/>
          <p:cNvSpPr>
            <a:spLocks noGrp="1" noChangeArrowheads="1"/>
          </p:cNvSpPr>
          <p:nvPr>
            <p:ph type="body" idx="1"/>
          </p:nvPr>
        </p:nvSpPr>
        <p:spPr>
          <a:xfrm>
            <a:off x="304800" y="1143000"/>
            <a:ext cx="8382000" cy="5715000"/>
          </a:xfrm>
          <a:effectLst>
            <a:outerShdw dist="35921" dir="2700000" algn="ctr" rotWithShape="0">
              <a:schemeClr val="tx1"/>
            </a:outerShdw>
          </a:effectLst>
        </p:spPr>
        <p:txBody>
          <a:bodyPr/>
          <a:lstStyle/>
          <a:p>
            <a:pPr>
              <a:buClr>
                <a:schemeClr val="accent1"/>
              </a:buClr>
            </a:pPr>
            <a:r>
              <a:rPr lang="en-US" altLang="en-US" sz="2800"/>
              <a:t>University of Florida</a:t>
            </a:r>
          </a:p>
          <a:p>
            <a:pPr lvl="1">
              <a:buClr>
                <a:schemeClr val="accent1"/>
              </a:buClr>
              <a:buFontTx/>
              <a:buNone/>
            </a:pPr>
            <a:r>
              <a:rPr lang="en-US" altLang="en-US">
                <a:sym typeface="Symbol" pitchFamily="18" charset="2"/>
              </a:rPr>
              <a:t>(football, baseball, boxing)</a:t>
            </a:r>
          </a:p>
          <a:p>
            <a:pPr>
              <a:buClr>
                <a:schemeClr val="accent1"/>
              </a:buClr>
              <a:buFontTx/>
              <a:buNone/>
            </a:pPr>
            <a:endParaRPr lang="en-US" altLang="en-US">
              <a:sym typeface="Symbol" pitchFamily="18" charset="2"/>
            </a:endParaRPr>
          </a:p>
          <a:p>
            <a:pPr>
              <a:buClr>
                <a:schemeClr val="accent1"/>
              </a:buClr>
            </a:pPr>
            <a:endParaRPr lang="en-US" altLang="en-US">
              <a:sym typeface="Symbol" pitchFamily="18" charset="2"/>
            </a:endParaRPr>
          </a:p>
        </p:txBody>
      </p:sp>
      <p:pic>
        <p:nvPicPr>
          <p:cNvPr id="10244" name="Picture 1" descr="HSNew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0875" y="2362200"/>
            <a:ext cx="291465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381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3189</TotalTime>
  <Words>991</Words>
  <Application>Microsoft Office PowerPoint</Application>
  <PresentationFormat>On-screen Show (4:3)</PresentationFormat>
  <Paragraphs>126</Paragraphs>
  <Slides>47</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Arial</vt:lpstr>
      <vt:lpstr>Times New Roman</vt:lpstr>
      <vt:lpstr>Default Design</vt:lpstr>
      <vt:lpstr>Horace Smithy  Pioneer Heart Surgeon  Fred Crawford, MD September 2013</vt:lpstr>
      <vt:lpstr>PowerPoint Presentation</vt:lpstr>
      <vt:lpstr>PowerPoint Presentation</vt:lpstr>
      <vt:lpstr>PowerPoint Presentation</vt:lpstr>
      <vt:lpstr>May 20, 1923</vt:lpstr>
      <vt:lpstr>PowerPoint Presentation</vt:lpstr>
      <vt:lpstr>Horace G. Smithy</vt:lpstr>
      <vt:lpstr>Education</vt:lpstr>
      <vt:lpstr>Undergraduate Education</vt:lpstr>
      <vt:lpstr>PowerPoint Presentation</vt:lpstr>
      <vt:lpstr>Family</vt:lpstr>
      <vt:lpstr>PowerPoint Presentation</vt:lpstr>
      <vt:lpstr>PowerPoint Presentation</vt:lpstr>
      <vt:lpstr>Professional Career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Medical University of S. 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ClinLAN95 Network User</dc:creator>
  <cp:lastModifiedBy>Andy Tuthill</cp:lastModifiedBy>
  <cp:revision>170</cp:revision>
  <dcterms:created xsi:type="dcterms:W3CDTF">2003-11-17T18:31:05Z</dcterms:created>
  <dcterms:modified xsi:type="dcterms:W3CDTF">2020-09-08T13:26:42Z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949549884</vt:i4>
  </property>
  <property fmtid="{D5CDD505-2E9C-101B-9397-08002B2CF9AE}" pid="3" name="_NewReviewCycle">
    <vt:lpwstr/>
  </property>
  <property fmtid="{D5CDD505-2E9C-101B-9397-08002B2CF9AE}" pid="4" name="_EmailSubject">
    <vt:lpwstr>Halsted Society History</vt:lpwstr>
  </property>
  <property fmtid="{D5CDD505-2E9C-101B-9397-08002B2CF9AE}" pid="5" name="_AuthorEmail">
    <vt:lpwstr>crawfrdf@musc.edu</vt:lpwstr>
  </property>
  <property fmtid="{D5CDD505-2E9C-101B-9397-08002B2CF9AE}" pid="6" name="_AuthorEmailDisplayName">
    <vt:lpwstr>Crawford, Fred A.</vt:lpwstr>
  </property>
</Properties>
</file>